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-1-1.jpg" ContentType="image/jpg"/>
  <Override PartName="/ppt/media/image-10-1.jpg" ContentType="image/jpg"/>
  <Override PartName="/ppt/media/image-11-1.jpg" ContentType="image/jpg"/>
  <Override PartName="/ppt/media/image-13-1.jpg" ContentType="image/jpg"/>
  <Override PartName="/ppt/media/image-14-1.jpg" ContentType="image/jpg"/>
  <Override PartName="/ppt/media/image-15-1.jpg" ContentType="image/jpg"/>
  <Override PartName="/ppt/media/image-17-1.jpg" ContentType="image/jpg"/>
  <Override PartName="/ppt/media/image-18-2.jpg" ContentType="image/jpg"/>
  <Override PartName="/ppt/media/image-2-1.jpg" ContentType="image/jpg"/>
  <Override PartName="/ppt/media/image-2-2.jpg" ContentType="image/jpg"/>
  <Override PartName="/ppt/media/image-20-1.jpg" ContentType="image/jpg"/>
  <Override PartName="/ppt/media/image-3-1.jpg" ContentType="image/jpg"/>
  <Override PartName="/ppt/media/image-4-1.jpg" ContentType="image/jpg"/>
  <Override PartName="/ppt/media/image-5-1.jpg" ContentType="image/jpg"/>
  <Override PartName="/ppt/media/image-6-1.jpg" ContentType="image/jpg"/>
  <Override PartName="/ppt/media/image-7-1.jpg" ContentType="image/jpg"/>
  <Override PartName="/ppt/media/image-8-1.jpg" ContentType="image/jpg"/>
  <Override PartName="/ppt/media/image-9-1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Mulish"/>
        <a:ea typeface="Mulish"/>
        <a:cs typeface="Mulish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Mulish"/>
        <a:ea typeface="Mulish"/>
        <a:cs typeface="Mulish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Mulish"/>
        <a:ea typeface="Mulish"/>
        <a:cs typeface="Mulish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Mulish"/>
        <a:ea typeface="Mulish"/>
        <a:cs typeface="Mulish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Mulish"/>
        <a:ea typeface="Mulish"/>
        <a:cs typeface="Mulish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Mulish"/>
        <a:ea typeface="Mulish"/>
        <a:cs typeface="Mulish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Mulish"/>
        <a:ea typeface="Mulish"/>
        <a:cs typeface="Mulish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Mulish"/>
        <a:ea typeface="Mulish"/>
        <a:cs typeface="Mulish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Mulish"/>
        <a:ea typeface="Mulish"/>
        <a:cs typeface="Mulish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ulish"/>
        <a:ea typeface="Mulish"/>
        <a:cs typeface="Mulish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ulish"/>
        <a:ea typeface="Mulish"/>
        <a:cs typeface="Mulish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ulish"/>
        <a:ea typeface="Mulish"/>
        <a:cs typeface="Mulish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ulish"/>
        <a:ea typeface="Mulish"/>
        <a:cs typeface="Mulish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ulish"/>
        <a:ea typeface="Mulish"/>
        <a:cs typeface="Mulish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Mulish"/>
        <a:ea typeface="Mulish"/>
        <a:cs typeface="Mulish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Mulish"/>
        <a:ea typeface="Mulish"/>
        <a:cs typeface="Mulish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Mulish"/>
        <a:ea typeface="Mulish"/>
        <a:cs typeface="Mulish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Mulish"/>
        <a:ea typeface="Mulish"/>
        <a:cs typeface="Mulish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2424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Mulish"/>
          <a:ea typeface="Mulish"/>
          <a:cs typeface="Mulish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Mulish" pitchFamily="34" charset="0"/>
        <a:buChar char="•"/>
        <a:defRPr sz="3200" kern="1200">
          <a:solidFill>
            <a:schemeClr val="tx1"/>
          </a:solidFill>
          <a:latin typeface="Mulish"/>
          <a:ea typeface="Mulish"/>
          <a:cs typeface="Mulish"/>
        </a:defRPr>
      </a:lvl1pPr>
      <a:lvl2pPr marL="742950" indent="-285750" algn="l" defTabSz="914400" rtl="0" eaLnBrk="1" latinLnBrk="0" hangingPunct="1">
        <a:spcBef>
          <a:spcPct val="20000"/>
        </a:spcBef>
        <a:buFont typeface="Mulish" pitchFamily="34" charset="0"/>
        <a:buChar char="–"/>
        <a:defRPr sz="2800" kern="1200">
          <a:solidFill>
            <a:schemeClr val="tx1"/>
          </a:solidFill>
          <a:latin typeface="Mulish"/>
          <a:ea typeface="Mulish"/>
          <a:cs typeface="Mulish"/>
        </a:defRPr>
      </a:lvl2pPr>
      <a:lvl3pPr marL="1143000" indent="-228600" algn="l" defTabSz="914400" rtl="0" eaLnBrk="1" latinLnBrk="0" hangingPunct="1">
        <a:spcBef>
          <a:spcPct val="20000"/>
        </a:spcBef>
        <a:buFont typeface="Mulish" pitchFamily="34" charset="0"/>
        <a:buChar char="•"/>
        <a:defRPr sz="2400" kern="1200">
          <a:solidFill>
            <a:schemeClr val="tx1"/>
          </a:solidFill>
          <a:latin typeface="Mulish"/>
          <a:ea typeface="Mulish"/>
          <a:cs typeface="Mulish"/>
        </a:defRPr>
      </a:lvl3pPr>
      <a:lvl4pPr marL="1600200" indent="-228600" algn="l" defTabSz="914400" rtl="0" eaLnBrk="1" latinLnBrk="0" hangingPunct="1">
        <a:spcBef>
          <a:spcPct val="20000"/>
        </a:spcBef>
        <a:buFont typeface="Mulish" pitchFamily="34" charset="0"/>
        <a:buChar char="–"/>
        <a:defRPr sz="2000" kern="1200">
          <a:solidFill>
            <a:schemeClr val="tx1"/>
          </a:solidFill>
          <a:latin typeface="Mulish"/>
          <a:ea typeface="Mulish"/>
          <a:cs typeface="Mulish"/>
        </a:defRPr>
      </a:lvl4pPr>
      <a:lvl5pPr marL="2057400" indent="-228600" algn="l" defTabSz="914400" rtl="0" eaLnBrk="1" latinLnBrk="0" hangingPunct="1">
        <a:spcBef>
          <a:spcPct val="20000"/>
        </a:spcBef>
        <a:buFont typeface="Mulish" pitchFamily="34" charset="0"/>
        <a:buChar char="»"/>
        <a:defRPr sz="2000" kern="1200">
          <a:solidFill>
            <a:schemeClr val="tx1"/>
          </a:solidFill>
          <a:latin typeface="Mulish"/>
          <a:ea typeface="Mulish"/>
          <a:cs typeface="Mulish"/>
        </a:defRPr>
      </a:lvl5pPr>
      <a:lvl6pPr marL="2514600" indent="-228600" algn="l" defTabSz="914400" rtl="0" eaLnBrk="1" latinLnBrk="0" hangingPunct="1">
        <a:spcBef>
          <a:spcPct val="20000"/>
        </a:spcBef>
        <a:buFont typeface="Mulish" pitchFamily="34" charset="0"/>
        <a:buChar char="•"/>
        <a:defRPr sz="2000" kern="1200">
          <a:solidFill>
            <a:schemeClr val="tx1"/>
          </a:solidFill>
          <a:latin typeface="Mulish"/>
          <a:ea typeface="Mulish"/>
          <a:cs typeface="Mulish"/>
        </a:defRPr>
      </a:lvl6pPr>
      <a:lvl7pPr marL="2971800" indent="-228600" algn="l" defTabSz="914400" rtl="0" eaLnBrk="1" latinLnBrk="0" hangingPunct="1">
        <a:spcBef>
          <a:spcPct val="20000"/>
        </a:spcBef>
        <a:buFont typeface="Mulish" pitchFamily="34" charset="0"/>
        <a:buChar char="•"/>
        <a:defRPr sz="2000" kern="1200">
          <a:solidFill>
            <a:schemeClr val="tx1"/>
          </a:solidFill>
          <a:latin typeface="Mulish"/>
          <a:ea typeface="Mulish"/>
          <a:cs typeface="Mulish"/>
        </a:defRPr>
      </a:lvl7pPr>
      <a:lvl8pPr marL="3429000" indent="-228600" algn="l" defTabSz="914400" rtl="0" eaLnBrk="1" latinLnBrk="0" hangingPunct="1">
        <a:spcBef>
          <a:spcPct val="20000"/>
        </a:spcBef>
        <a:buFont typeface="Mulish" pitchFamily="34" charset="0"/>
        <a:buChar char="•"/>
        <a:defRPr sz="2000" kern="1200">
          <a:solidFill>
            <a:schemeClr val="tx1"/>
          </a:solidFill>
          <a:latin typeface="Mulish"/>
          <a:ea typeface="Mulish"/>
          <a:cs typeface="Mulish"/>
        </a:defRPr>
      </a:lvl8pPr>
      <a:lvl9pPr marL="3886200" indent="-228600" algn="l" defTabSz="914400" rtl="0" eaLnBrk="1" latinLnBrk="0" hangingPunct="1">
        <a:spcBef>
          <a:spcPct val="20000"/>
        </a:spcBef>
        <a:buFont typeface="Mulish" pitchFamily="34" charset="0"/>
        <a:buChar char="•"/>
        <a:defRPr sz="2000" kern="1200">
          <a:solidFill>
            <a:schemeClr val="tx1"/>
          </a:solidFill>
          <a:latin typeface="Mulish"/>
          <a:ea typeface="Mulish"/>
          <a:cs typeface="Mulish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Mulish"/>
          <a:ea typeface="Mulish"/>
          <a:cs typeface="Mulish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Mulish"/>
          <a:ea typeface="Mulish"/>
          <a:cs typeface="Mulish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Mulish"/>
          <a:ea typeface="Mulish"/>
          <a:cs typeface="Mulish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Mulish"/>
          <a:ea typeface="Mulish"/>
          <a:cs typeface="Mulish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Mulish"/>
          <a:ea typeface="Mulish"/>
          <a:cs typeface="Mulish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Mulish"/>
          <a:ea typeface="Mulish"/>
          <a:cs typeface="Mulish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Mulish"/>
          <a:ea typeface="Mulish"/>
          <a:cs typeface="Mulish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Mulish"/>
          <a:ea typeface="Mulish"/>
          <a:cs typeface="Mulish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Mulish"/>
          <a:ea typeface="Mulish"/>
          <a:cs typeface="Mulish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image" Target="../media/image-1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1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2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1.xml"/><Relationship Id="rId8" Type="http://schemas.openxmlformats.org/officeDocument/2006/relationships/image" Target="../media/image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2.xml"/><Relationship Id="rId8" Type="http://schemas.openxmlformats.org/officeDocument/2006/relationships/image" Target="../media/image2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6.xml"/><Relationship Id="rId5" Type="http://schemas.openxmlformats.org/officeDocument/2006/relationships/image" Target="../media/image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image" Target="../media/image-1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Relationship Id="rId5" Type="http://schemas.openxmlformats.org/officeDocument/2006/relationships/image" Target="../media/image1.png"/><Relationship Id="rId6" Type="http://schemas.openxmlformats.org/officeDocument/2006/relationships/image" Target="../media/image35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jp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8.xml"/><Relationship Id="rId8" Type="http://schemas.openxmlformats.org/officeDocument/2006/relationships/image" Target="../media/image36.png"/><Relationship Id="rId9" Type="http://schemas.openxmlformats.org/officeDocument/2006/relationships/image" Target="../media/image37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9.xml"/><Relationship Id="rId5" Type="http://schemas.openxmlformats.org/officeDocument/2006/relationships/image" Target="../media/image2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2.jpg"/><Relationship Id="rId3" Type="http://schemas.openxmlformats.org/officeDocument/2006/relationships/image" Target="../media/image-2-3.png"/><Relationship Id="rId4" Type="http://schemas.openxmlformats.org/officeDocument/2006/relationships/image" Target="../media/image-2-3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Relationship Id="rId7" Type="http://schemas.openxmlformats.org/officeDocument/2006/relationships/image" Target="../media/image1.png"/><Relationship Id="rId8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Relationship Id="rId5" Type="http://schemas.openxmlformats.org/officeDocument/2006/relationships/image" Target="../media/image1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3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png"/><Relationship Id="rId3" Type="http://schemas.openxmlformats.org/officeDocument/2006/relationships/image" Target="../media/image-5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png"/><Relationship Id="rId3" Type="http://schemas.openxmlformats.org/officeDocument/2006/relationships/image" Target="../media/image-7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Relationship Id="rId6" Type="http://schemas.openxmlformats.org/officeDocument/2006/relationships/image" Target="../media/image2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1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1-1.jpg">    </p:cNvPr>
          <p:cNvPicPr>
            <a:picLocks noChangeAspect="1"/>
          </p:cNvPicPr>
          <p:nvPr/>
        </p:nvPicPr>
        <p:blipFill>
          <a:blip r:embed="rId1"/>
          <a:srcRect l="0" r="0" t="24038" b="24038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9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1051560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66928" y="3364992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lounge/bar формата: атмосфера, меню, бренд-система и поддержка запуска партнёра.</a:t>
            </a:r>
            <a:endParaRPr lang="en-US" sz="1520" dirty="0"/>
          </a:p>
        </p:txBody>
      </p:sp>
      <p:sp>
        <p:nvSpPr>
          <p:cNvPr id="9" name="Shape 6"/>
          <p:cNvSpPr/>
          <p:nvPr/>
        </p:nvSpPr>
        <p:spPr>
          <a:xfrm>
            <a:off x="566928" y="4626864"/>
            <a:ext cx="1554480" cy="292608"/>
          </a:xfrm>
          <a:prstGeom prst="roundRect">
            <a:avLst>
              <a:gd name="adj" fmla="val 37500"/>
            </a:avLst>
          </a:prstGeom>
          <a:solidFill>
            <a:srgbClr val="F7ECD7"/>
          </a:solidFill>
          <a:ln w="1270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640080" y="4677156"/>
            <a:ext cx="14081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24242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lounge/bar формат</a:t>
            </a:r>
            <a:endParaRPr lang="en-US" sz="760" dirty="0"/>
          </a:p>
        </p:txBody>
      </p:sp>
      <p:sp>
        <p:nvSpPr>
          <p:cNvPr id="11" name="Shape 8"/>
          <p:cNvSpPr/>
          <p:nvPr/>
        </p:nvSpPr>
        <p:spPr>
          <a:xfrm>
            <a:off x="2249424" y="4626864"/>
            <a:ext cx="1325880" cy="292608"/>
          </a:xfrm>
          <a:prstGeom prst="roundRect">
            <a:avLst>
              <a:gd name="adj" fmla="val 37500"/>
            </a:avLst>
          </a:prstGeom>
          <a:solidFill>
            <a:srgbClr val="F7ECD7"/>
          </a:solidFill>
          <a:ln w="1270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2322576" y="4677156"/>
            <a:ext cx="11795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24242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Красная 108</a:t>
            </a:r>
            <a:endParaRPr lang="en-US" sz="760" dirty="0"/>
          </a:p>
        </p:txBody>
      </p:sp>
      <p:sp>
        <p:nvSpPr>
          <p:cNvPr id="13" name="Shape 10"/>
          <p:cNvSpPr/>
          <p:nvPr/>
        </p:nvSpPr>
        <p:spPr>
          <a:xfrm>
            <a:off x="3703320" y="4626864"/>
            <a:ext cx="1691640" cy="292608"/>
          </a:xfrm>
          <a:prstGeom prst="roundRect">
            <a:avLst>
              <a:gd name="adj" fmla="val 37500"/>
            </a:avLst>
          </a:prstGeom>
          <a:solidFill>
            <a:srgbClr val="F7ECD7"/>
          </a:solidFill>
          <a:ln w="1270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3776472" y="4677156"/>
            <a:ext cx="1545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dirty="0">
                <a:solidFill>
                  <a:srgbClr val="24242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кальян + бар + игры</a:t>
            </a:r>
            <a:endParaRPr lang="en-US" sz="760" dirty="0"/>
          </a:p>
        </p:txBody>
      </p:sp>
      <p:sp>
        <p:nvSpPr>
          <p:cNvPr id="15" name="Shape 12"/>
          <p:cNvSpPr/>
          <p:nvPr/>
        </p:nvSpPr>
        <p:spPr>
          <a:xfrm>
            <a:off x="566928" y="5760720"/>
            <a:ext cx="4983480" cy="45720"/>
          </a:xfrm>
          <a:prstGeom prst="rect">
            <a:avLst/>
          </a:prstGeom>
          <a:solidFill>
            <a:srgbClr val="C65F4E"/>
          </a:solidFill>
          <a:ln w="12700">
            <a:solidFill>
              <a:srgbClr val="C65F4E">
                <a:alpha val="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16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457200"/>
            <a:ext cx="914400" cy="914400"/>
          </a:xfrm>
          <a:prstGeom prst="rect">
            <a:avLst/>
          </a:prstGeom>
        </p:spPr>
      </p:pic>
      <p:pic>
        <p:nvPicPr>
          <p:cNvPr id="17" name="Image 2" descr="/mnt/data/_extract_v4/ppt/media/image-1-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19" name="Text 14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01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  <p:pic>
        <p:nvPicPr>
          <p:cNvPr id="26" name="Picture 25" descr="slide_01_title_0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064" y="1481328"/>
            <a:ext cx="5029200" cy="749808"/>
          </a:xfrm>
          <a:prstGeom prst="rect">
            <a:avLst/>
          </a:prstGeom>
        </p:spPr>
      </p:pic>
      <p:pic>
        <p:nvPicPr>
          <p:cNvPr id="27" name="Picture 26" descr="slide_01_title_0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064" y="2231136"/>
            <a:ext cx="5029200" cy="7498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1-1.jpg">    </p:cNvPr>
          <p:cNvPicPr>
            <a:picLocks noChangeAspect="1"/>
          </p:cNvPicPr>
          <p:nvPr/>
        </p:nvPicPr>
        <p:blipFill>
          <a:blip r:embed="rId1"/>
          <a:srcRect l="0" r="0" t="24038" b="24038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640080"/>
            <a:ext cx="594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АДАПТИВНЫЙ ФОРМАТ ПРОСТРАНСТВА ОТДЫХА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40080" y="2926080"/>
            <a:ext cx="2606040" cy="1143000"/>
          </a:xfrm>
          <a:prstGeom prst="roundRect">
            <a:avLst>
              <a:gd name="adj" fmla="val 14400"/>
            </a:avLst>
          </a:prstGeom>
          <a:solidFill>
            <a:srgbClr val="000000">
              <a:alpha val="6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786384" y="3063240"/>
            <a:ext cx="2313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Крупные сети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86384" y="3310128"/>
            <a:ext cx="23134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3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масштаб и узнаваемость, но жесткая стандартизация и меньше адаптации</a:t>
            </a:r>
            <a:endParaRPr lang="en-US" sz="930" dirty="0"/>
          </a:p>
        </p:txBody>
      </p:sp>
      <p:sp>
        <p:nvSpPr>
          <p:cNvPr id="11" name="Shape 8"/>
          <p:cNvSpPr/>
          <p:nvPr/>
        </p:nvSpPr>
        <p:spPr>
          <a:xfrm>
            <a:off x="3456432" y="2926080"/>
            <a:ext cx="2606040" cy="1143000"/>
          </a:xfrm>
          <a:prstGeom prst="roundRect">
            <a:avLst>
              <a:gd name="adj" fmla="val 14400"/>
            </a:avLst>
          </a:prstGeom>
          <a:solidFill>
            <a:srgbClr val="000000">
              <a:alpha val="6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602736" y="3063240"/>
            <a:ext cx="2313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Премиальные форматы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3602736" y="3310128"/>
            <a:ext cx="23134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3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сильный визуальный уровень, но тяжелая модель и высокий порог запуска</a:t>
            </a:r>
            <a:endParaRPr lang="en-US" sz="930" dirty="0"/>
          </a:p>
        </p:txBody>
      </p:sp>
      <p:sp>
        <p:nvSpPr>
          <p:cNvPr id="14" name="Shape 11"/>
          <p:cNvSpPr/>
          <p:nvPr/>
        </p:nvSpPr>
        <p:spPr>
          <a:xfrm>
            <a:off x="6272784" y="2926080"/>
            <a:ext cx="2606040" cy="1143000"/>
          </a:xfrm>
          <a:prstGeom prst="roundRect">
            <a:avLst>
              <a:gd name="adj" fmla="val 14400"/>
            </a:avLst>
          </a:prstGeom>
          <a:solidFill>
            <a:srgbClr val="000000">
              <a:alpha val="6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19088" y="3063240"/>
            <a:ext cx="2313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Самостоятельный запуск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419088" y="3310128"/>
            <a:ext cx="23134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3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больше свободы, но выше риск ошибок и отсутствия системы</a:t>
            </a:r>
            <a:endParaRPr lang="en-US" sz="930" dirty="0"/>
          </a:p>
        </p:txBody>
      </p:sp>
      <p:pic>
        <p:nvPicPr>
          <p:cNvPr id="26" name="Picture 25" descr="zabey_brush_from_ref_top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4895" y="2857500"/>
            <a:ext cx="2814523" cy="1280160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9089136" y="2926080"/>
            <a:ext cx="2606040" cy="1143000"/>
          </a:xfrm>
          <a:prstGeom prst="roundRect">
            <a:avLst>
              <a:gd name="adj" fmla="val 14400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9235440" y="3063240"/>
            <a:ext cx="23134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ЗАБЕЙ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9235440" y="3310128"/>
            <a:ext cx="231343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3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адаптивный формат, релакс-сценарий, сопровождение и стандарты</a:t>
            </a:r>
            <a:endParaRPr lang="en-US" sz="930" dirty="0"/>
          </a:p>
        </p:txBody>
      </p:sp>
      <p:sp>
        <p:nvSpPr>
          <p:cNvPr id="20" name="Text 17"/>
          <p:cNvSpPr/>
          <p:nvPr/>
        </p:nvSpPr>
        <p:spPr>
          <a:xfrm>
            <a:off x="658368" y="48006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Стандарты там, где важен результат. Гибкость там, где важно пользоваться возможностями локации.</a:t>
            </a:r>
            <a:endParaRPr lang="en-US" sz="1250" dirty="0"/>
          </a:p>
        </p:txBody>
      </p:sp>
      <p:pic>
        <p:nvPicPr>
          <p:cNvPr id="21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3" name="Text 19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10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  <p:pic>
        <p:nvPicPr>
          <p:cNvPr id="27" name="Picture 26" descr="slide_10_title_1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52" y="960120"/>
            <a:ext cx="5852160" cy="621792"/>
          </a:xfrm>
          <a:prstGeom prst="rect">
            <a:avLst/>
          </a:prstGeom>
        </p:spPr>
      </p:pic>
      <p:pic>
        <p:nvPicPr>
          <p:cNvPr id="28" name="Picture 27" descr="slide_10_title_19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1581912"/>
            <a:ext cx="585216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20-2.jpg">    </p:cNvPr>
          <p:cNvPicPr>
            <a:picLocks noChangeAspect="1"/>
          </p:cNvPicPr>
          <p:nvPr/>
        </p:nvPicPr>
        <p:blipFill>
          <a:blip r:embed="rId1"/>
          <a:srcRect l="0" r="0" t="34360" b="3436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9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5943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ЖИВОЙ ХАРАКТЕР ВМЕСТО ШАБЛОННОГО ЛЮКСА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19456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Визуальная система создает ощущение своего места: графит, коралл, кремовый, Riverhack и реальные материалы.</a:t>
            </a:r>
            <a:endParaRPr lang="en-US" sz="1300" dirty="0"/>
          </a:p>
        </p:txBody>
      </p:sp>
      <p:pic>
        <p:nvPicPr>
          <p:cNvPr id="9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3154680"/>
            <a:ext cx="777240" cy="777240"/>
          </a:xfrm>
          <a:prstGeom prst="rect">
            <a:avLst/>
          </a:prstGeom>
        </p:spPr>
      </p:pic>
      <p:pic>
        <p:nvPicPr>
          <p:cNvPr id="10" name="Image 2" descr="/mnt/data/_extract_v4/ppt/media/image-11-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720" y="3044952"/>
            <a:ext cx="914400" cy="914400"/>
          </a:xfrm>
          <a:prstGeom prst="rect">
            <a:avLst/>
          </a:prstGeom>
        </p:spPr>
      </p:pic>
      <p:pic>
        <p:nvPicPr>
          <p:cNvPr id="11" name="Image 3" descr="/mnt/data/_extract_v4/ppt/media/image-11-3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432" y="3106549"/>
            <a:ext cx="914400" cy="827782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640080" y="4572000"/>
            <a:ext cx="2011680" cy="594360"/>
          </a:xfrm>
          <a:prstGeom prst="roundRect">
            <a:avLst>
              <a:gd name="adj" fmla="val 27692"/>
            </a:avLst>
          </a:prstGeom>
          <a:solidFill>
            <a:srgbClr val="F7ECD7"/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7"/>
          <p:cNvSpPr/>
          <p:nvPr/>
        </p:nvSpPr>
        <p:spPr>
          <a:xfrm>
            <a:off x="786384" y="4709160"/>
            <a:ext cx="1719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24242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Товарный знак</a:t>
            </a:r>
            <a:endParaRPr lang="en-US" sz="1060" dirty="0"/>
          </a:p>
        </p:txBody>
      </p:sp>
      <p:sp>
        <p:nvSpPr>
          <p:cNvPr id="14" name="Text 8"/>
          <p:cNvSpPr/>
          <p:nvPr/>
        </p:nvSpPr>
        <p:spPr>
          <a:xfrm>
            <a:off x="786384" y="4956048"/>
            <a:ext cx="17190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5A55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«ЗАБЕЙ — пространство отдыха»</a:t>
            </a:r>
            <a:endParaRPr lang="en-US" sz="780" dirty="0"/>
          </a:p>
        </p:txBody>
      </p:sp>
      <p:pic>
        <p:nvPicPr>
          <p:cNvPr id="27" name="Picture 26" descr="zabey_brush_from_ref_bottom_wide_cor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8453" y="4500677"/>
            <a:ext cx="2172614" cy="737006"/>
          </a:xfrm>
          <a:prstGeom prst="rect">
            <a:avLst/>
          </a:prstGeom>
        </p:spPr>
      </p:pic>
      <p:sp>
        <p:nvSpPr>
          <p:cNvPr id="15" name="Shape 9"/>
          <p:cNvSpPr/>
          <p:nvPr/>
        </p:nvSpPr>
        <p:spPr>
          <a:xfrm>
            <a:off x="2788920" y="4572000"/>
            <a:ext cx="2011680" cy="594360"/>
          </a:xfrm>
          <a:prstGeom prst="roundRect">
            <a:avLst>
              <a:gd name="adj" fmla="val 27692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6" name="Text 10"/>
          <p:cNvSpPr/>
          <p:nvPr/>
        </p:nvSpPr>
        <p:spPr>
          <a:xfrm>
            <a:off x="2935224" y="4709160"/>
            <a:ext cx="1719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Цвета</a:t>
            </a:r>
            <a:endParaRPr lang="en-US" sz="1060" dirty="0"/>
          </a:p>
        </p:txBody>
      </p:sp>
      <p:sp>
        <p:nvSpPr>
          <p:cNvPr id="17" name="Text 11"/>
          <p:cNvSpPr/>
          <p:nvPr/>
        </p:nvSpPr>
        <p:spPr>
          <a:xfrm>
            <a:off x="2935224" y="4956048"/>
            <a:ext cx="17190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темный графит, коралл, кремовый</a:t>
            </a:r>
            <a:endParaRPr lang="en-US" sz="780" dirty="0"/>
          </a:p>
        </p:txBody>
      </p:sp>
      <p:sp>
        <p:nvSpPr>
          <p:cNvPr id="18" name="Shape 12"/>
          <p:cNvSpPr/>
          <p:nvPr/>
        </p:nvSpPr>
        <p:spPr>
          <a:xfrm>
            <a:off x="640080" y="5376672"/>
            <a:ext cx="2011680" cy="594360"/>
          </a:xfrm>
          <a:prstGeom prst="roundRect">
            <a:avLst>
              <a:gd name="adj" fmla="val 27692"/>
            </a:avLst>
          </a:prstGeom>
          <a:solidFill>
            <a:srgbClr val="F7ECD7"/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3"/>
          <p:cNvSpPr/>
          <p:nvPr/>
        </p:nvSpPr>
        <p:spPr>
          <a:xfrm>
            <a:off x="786384" y="5513832"/>
            <a:ext cx="1719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24242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Типографика</a:t>
            </a:r>
            <a:endParaRPr lang="en-US" sz="1060" dirty="0"/>
          </a:p>
        </p:txBody>
      </p:sp>
      <p:sp>
        <p:nvSpPr>
          <p:cNvPr id="20" name="Text 14"/>
          <p:cNvSpPr/>
          <p:nvPr/>
        </p:nvSpPr>
        <p:spPr>
          <a:xfrm>
            <a:off x="786384" y="5760720"/>
            <a:ext cx="17190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5A55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живое рукописное настроение</a:t>
            </a:r>
            <a:endParaRPr lang="en-US" sz="780" dirty="0"/>
          </a:p>
        </p:txBody>
      </p:sp>
      <p:sp>
        <p:nvSpPr>
          <p:cNvPr id="21" name="Shape 15"/>
          <p:cNvSpPr/>
          <p:nvPr/>
        </p:nvSpPr>
        <p:spPr>
          <a:xfrm>
            <a:off x="2788920" y="5376672"/>
            <a:ext cx="2011680" cy="594360"/>
          </a:xfrm>
          <a:prstGeom prst="roundRect">
            <a:avLst>
              <a:gd name="adj" fmla="val 27692"/>
            </a:avLst>
          </a:prstGeom>
          <a:solidFill>
            <a:srgbClr val="F7ECD7"/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6"/>
          <p:cNvSpPr/>
          <p:nvPr/>
        </p:nvSpPr>
        <p:spPr>
          <a:xfrm>
            <a:off x="2935224" y="5513832"/>
            <a:ext cx="17190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24242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Материалы</a:t>
            </a:r>
            <a:endParaRPr lang="en-US" sz="1060" dirty="0"/>
          </a:p>
        </p:txBody>
      </p:sp>
      <p:sp>
        <p:nvSpPr>
          <p:cNvPr id="23" name="Text 17"/>
          <p:cNvSpPr/>
          <p:nvPr/>
        </p:nvSpPr>
        <p:spPr>
          <a:xfrm>
            <a:off x="2935224" y="5760720"/>
            <a:ext cx="1719072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5A55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фото, сайт, QR, носители и навигация</a:t>
            </a:r>
            <a:endParaRPr lang="en-US" sz="780" dirty="0"/>
          </a:p>
        </p:txBody>
      </p:sp>
      <p:pic>
        <p:nvPicPr>
          <p:cNvPr id="24" name="Image 4" descr="/mnt/data/_extract_v4/ppt/media/image-1-5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6" name="Text 19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11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  <p:pic>
        <p:nvPicPr>
          <p:cNvPr id="28" name="Picture 27" descr="slide_11_title_2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352" y="914400"/>
            <a:ext cx="5852160" cy="621792"/>
          </a:xfrm>
          <a:prstGeom prst="rect">
            <a:avLst/>
          </a:prstGeom>
        </p:spPr>
      </p:pic>
      <p:pic>
        <p:nvPicPr>
          <p:cNvPr id="29" name="Picture 28" descr="slide_11_title_2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352" y="1536192"/>
            <a:ext cx="585216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rev_pdf_extract/img-008.png">    </p:cNvPr>
          <p:cNvPicPr>
            <a:picLocks noChangeAspect="1"/>
          </p:cNvPicPr>
          <p:nvPr/>
        </p:nvPicPr>
        <p:blipFill>
          <a:blip r:embed="rId1"/>
          <a:srcRect l="21644" r="21644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5943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ГОТОВАЯ ПУБЛИЧНАЯ УПАКОВКА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212848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Сайт, SEO-страницы, соцсети, QR и система доверия уже собраны в единую упаковку.</a:t>
            </a:r>
            <a:endParaRPr lang="en-US" sz="1350" dirty="0"/>
          </a:p>
        </p:txBody>
      </p:sp>
      <p:pic>
        <p:nvPicPr>
          <p:cNvPr id="32" name="Picture 31" descr="zabey_brush_from_ref_bottom_wide_cor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7064" y="1233343"/>
            <a:ext cx="4690872" cy="605698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400800" y="1325880"/>
            <a:ext cx="4343400" cy="420624"/>
          </a:xfrm>
          <a:prstGeom prst="roundRect">
            <a:avLst>
              <a:gd name="adj" fmla="val 34783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6565392" y="1481328"/>
            <a:ext cx="400507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production-сайт zabey.space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400800" y="2039112"/>
            <a:ext cx="4343400" cy="420624"/>
          </a:xfrm>
          <a:prstGeom prst="roundRect">
            <a:avLst>
              <a:gd name="adj" fmla="val 34783"/>
            </a:avLst>
          </a:prstGeom>
          <a:solidFill>
            <a:srgbClr val="F7ECD7"/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565392" y="2194560"/>
            <a:ext cx="400507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4242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SEO-страницы под гостевые сценарии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400800" y="2752344"/>
            <a:ext cx="4343400" cy="420624"/>
          </a:xfrm>
          <a:prstGeom prst="roundRect">
            <a:avLst>
              <a:gd name="adj" fmla="val 34783"/>
            </a:avLst>
          </a:prstGeom>
          <a:solidFill>
            <a:srgbClr val="F7ECD7"/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6565392" y="2907792"/>
            <a:ext cx="400507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4242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Telegram / Instagram / WhatsApp-материалы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400800" y="3465576"/>
            <a:ext cx="4343400" cy="420624"/>
          </a:xfrm>
          <a:prstGeom prst="roundRect">
            <a:avLst>
              <a:gd name="adj" fmla="val 34783"/>
            </a:avLst>
          </a:prstGeom>
          <a:solidFill>
            <a:srgbClr val="F7ECD7"/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6565392" y="3621024"/>
            <a:ext cx="400507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4242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QR на меню, маршрут, отзывы и франшизу</a:t>
            </a:r>
            <a:endParaRPr lang="en-US" sz="950" dirty="0"/>
          </a:p>
        </p:txBody>
      </p:sp>
      <p:pic>
        <p:nvPicPr>
          <p:cNvPr id="20" name="Image 4" descr="/mnt/data/_extract_v4/ppt/media/image-1-5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2" name="Text 15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12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411480" y="3703320"/>
            <a:ext cx="3246120" cy="1700784"/>
          </a:xfrm>
          <a:prstGeom prst="roundRect">
            <a:avLst/>
          </a:prstGeom>
          <a:solidFill>
            <a:srgbClr val="FFF5E0"/>
          </a:solidFill>
          <a:ln>
            <a:solidFill>
              <a:srgbClr val="FFF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46" y="3703320"/>
            <a:ext cx="3239588" cy="1700784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3904487" y="3703320"/>
            <a:ext cx="1700784" cy="1700784"/>
          </a:xfrm>
          <a:prstGeom prst="roundRect">
            <a:avLst/>
          </a:prstGeom>
          <a:solidFill>
            <a:srgbClr val="FFF5E0"/>
          </a:solidFill>
          <a:ln>
            <a:solidFill>
              <a:srgbClr val="FFF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487" y="3703320"/>
            <a:ext cx="1700784" cy="1700784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5852160" y="3584448"/>
            <a:ext cx="1060704" cy="1892807"/>
          </a:xfrm>
          <a:prstGeom prst="roundRect">
            <a:avLst/>
          </a:prstGeom>
          <a:solidFill>
            <a:srgbClr val="FFF5E0"/>
          </a:solidFill>
          <a:ln>
            <a:solidFill>
              <a:srgbClr val="FFF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0" y="3588003"/>
            <a:ext cx="1060704" cy="1885696"/>
          </a:xfrm>
          <a:prstGeom prst="rect">
            <a:avLst/>
          </a:prstGeom>
        </p:spPr>
      </p:pic>
      <p:pic>
        <p:nvPicPr>
          <p:cNvPr id="33" name="Picture 32" descr="slide_12_title_2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352" y="914400"/>
            <a:ext cx="6400800" cy="621792"/>
          </a:xfrm>
          <a:prstGeom prst="rect">
            <a:avLst/>
          </a:prstGeom>
        </p:spPr>
      </p:pic>
      <p:pic>
        <p:nvPicPr>
          <p:cNvPr id="34" name="Picture 33" descr="slide_12_title_23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352" y="1536192"/>
            <a:ext cx="640080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9-1.jpg">    </p:cNvPr>
          <p:cNvPicPr>
            <a:picLocks noChangeAspect="1"/>
          </p:cNvPicPr>
          <p:nvPr/>
        </p:nvPicPr>
        <p:blipFill>
          <a:blip r:embed="rId1"/>
          <a:srcRect l="0" r="0" t="28187" b="28187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5943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ПАКЕТ ДЛЯ ЗАПУСКА И РАБОТЫ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40080" y="2514600"/>
            <a:ext cx="2423160" cy="777240"/>
          </a:xfrm>
          <a:prstGeom prst="roundRect">
            <a:avLst>
              <a:gd name="adj" fmla="val 21176"/>
            </a:avLst>
          </a:prstGeom>
          <a:solidFill>
            <a:srgbClr val="000000">
              <a:alpha val="60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786384" y="2651760"/>
            <a:ext cx="2130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Бренд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786384" y="2898648"/>
            <a:ext cx="2130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товарный знак, фирменный стиль, тон коммуникации</a:t>
            </a:r>
            <a:endParaRPr lang="en-US" sz="770" dirty="0"/>
          </a:p>
        </p:txBody>
      </p:sp>
      <p:sp>
        <p:nvSpPr>
          <p:cNvPr id="11" name="Shape 8"/>
          <p:cNvSpPr/>
          <p:nvPr/>
        </p:nvSpPr>
        <p:spPr>
          <a:xfrm>
            <a:off x="3291840" y="2514600"/>
            <a:ext cx="2423160" cy="777240"/>
          </a:xfrm>
          <a:prstGeom prst="roundRect">
            <a:avLst>
              <a:gd name="adj" fmla="val 21176"/>
            </a:avLst>
          </a:prstGeom>
          <a:solidFill>
            <a:srgbClr val="000000">
              <a:alpha val="60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438144" y="2651760"/>
            <a:ext cx="2130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Дизайн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3438144" y="2898648"/>
            <a:ext cx="2130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брендбук, оформление, адаптация пространства</a:t>
            </a:r>
            <a:endParaRPr lang="en-US" sz="770" dirty="0"/>
          </a:p>
        </p:txBody>
      </p:sp>
      <p:pic>
        <p:nvPicPr>
          <p:cNvPr id="31" name="Picture 30" descr="zabey_brush_from_ref_center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6674" y="2421332"/>
            <a:ext cx="2617012" cy="963777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5943600" y="2514600"/>
            <a:ext cx="2423160" cy="777240"/>
          </a:xfrm>
          <a:prstGeom prst="roundRect">
            <a:avLst>
              <a:gd name="adj" fmla="val 21176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089904" y="2651760"/>
            <a:ext cx="2130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Финмодель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6089904" y="2898648"/>
            <a:ext cx="2130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смета открытия и плановые показатели под формат</a:t>
            </a:r>
            <a:endParaRPr lang="en-US" sz="770" dirty="0"/>
          </a:p>
        </p:txBody>
      </p:sp>
      <p:sp>
        <p:nvSpPr>
          <p:cNvPr id="17" name="Shape 14"/>
          <p:cNvSpPr/>
          <p:nvPr/>
        </p:nvSpPr>
        <p:spPr>
          <a:xfrm>
            <a:off x="640080" y="3502152"/>
            <a:ext cx="2423160" cy="777240"/>
          </a:xfrm>
          <a:prstGeom prst="roundRect">
            <a:avLst>
              <a:gd name="adj" fmla="val 21176"/>
            </a:avLst>
          </a:prstGeom>
          <a:solidFill>
            <a:srgbClr val="000000">
              <a:alpha val="60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786384" y="3639312"/>
            <a:ext cx="2130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Регламенты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786384" y="3886200"/>
            <a:ext cx="2130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стандарты сервиса, чек-листы, процессы</a:t>
            </a:r>
            <a:endParaRPr lang="en-US" sz="770" dirty="0"/>
          </a:p>
        </p:txBody>
      </p:sp>
      <p:sp>
        <p:nvSpPr>
          <p:cNvPr id="20" name="Shape 17"/>
          <p:cNvSpPr/>
          <p:nvPr/>
        </p:nvSpPr>
        <p:spPr>
          <a:xfrm>
            <a:off x="3291840" y="3502152"/>
            <a:ext cx="2423160" cy="777240"/>
          </a:xfrm>
          <a:prstGeom prst="roundRect">
            <a:avLst>
              <a:gd name="adj" fmla="val 21176"/>
            </a:avLst>
          </a:prstGeom>
          <a:solidFill>
            <a:srgbClr val="000000">
              <a:alpha val="60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3438144" y="3639312"/>
            <a:ext cx="2130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Продукт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3438144" y="3886200"/>
            <a:ext cx="2130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меню, техкарты, пул поставщиков</a:t>
            </a:r>
            <a:endParaRPr lang="en-US" sz="770" dirty="0"/>
          </a:p>
        </p:txBody>
      </p:sp>
      <p:sp>
        <p:nvSpPr>
          <p:cNvPr id="23" name="Shape 20"/>
          <p:cNvSpPr/>
          <p:nvPr/>
        </p:nvSpPr>
        <p:spPr>
          <a:xfrm>
            <a:off x="5943600" y="3502152"/>
            <a:ext cx="2423160" cy="777240"/>
          </a:xfrm>
          <a:prstGeom prst="roundRect">
            <a:avLst>
              <a:gd name="adj" fmla="val 21176"/>
            </a:avLst>
          </a:prstGeom>
          <a:solidFill>
            <a:srgbClr val="000000">
              <a:alpha val="60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6089904" y="3639312"/>
            <a:ext cx="2130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Обучение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089904" y="3886200"/>
            <a:ext cx="2130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подготовка франчайзи, управляющего и команды</a:t>
            </a:r>
            <a:endParaRPr lang="en-US" sz="770" dirty="0"/>
          </a:p>
        </p:txBody>
      </p:sp>
      <p:pic>
        <p:nvPicPr>
          <p:cNvPr id="32" name="Picture 31" descr="zabey_brush_from_ref_top_wide_cor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842" y="5284318"/>
            <a:ext cx="8295436" cy="724204"/>
          </a:xfrm>
          <a:prstGeom prst="rect">
            <a:avLst/>
          </a:prstGeom>
        </p:spPr>
      </p:pic>
      <p:sp>
        <p:nvSpPr>
          <p:cNvPr id="26" name="Shape 23"/>
          <p:cNvSpPr/>
          <p:nvPr/>
        </p:nvSpPr>
        <p:spPr>
          <a:xfrm>
            <a:off x="640080" y="5394960"/>
            <a:ext cx="7680960" cy="502920"/>
          </a:xfrm>
          <a:prstGeom prst="roundRect">
            <a:avLst>
              <a:gd name="adj" fmla="val 29091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914400" y="5577840"/>
            <a:ext cx="7132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Франчайзи получает не набор файлов, а систему запуска и сопровождения</a:t>
            </a:r>
            <a:endParaRPr lang="en-US" sz="900" dirty="0"/>
          </a:p>
        </p:txBody>
      </p:sp>
      <p:pic>
        <p:nvPicPr>
          <p:cNvPr id="28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30" name="Text 26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13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  <p:pic>
        <p:nvPicPr>
          <p:cNvPr id="33" name="Picture 32" descr="slide_13_title_2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914400"/>
            <a:ext cx="6126480" cy="621792"/>
          </a:xfrm>
          <a:prstGeom prst="rect">
            <a:avLst/>
          </a:prstGeom>
        </p:spPr>
      </p:pic>
      <p:pic>
        <p:nvPicPr>
          <p:cNvPr id="34" name="Picture 33" descr="slide_13_title_2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352" y="1536192"/>
            <a:ext cx="612648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rev_pdf_extract/img-022.jpg">    </p:cNvPr>
          <p:cNvPicPr>
            <a:picLocks noChangeAspect="1"/>
          </p:cNvPicPr>
          <p:nvPr/>
        </p:nvPicPr>
        <p:blipFill>
          <a:blip r:embed="rId1"/>
          <a:srcRect l="0" r="0" t="26145" b="261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5943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БАЗОВЫЕ ПАРАМЕТРЫ ПАРТНЕРСТВА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40080" y="2514600"/>
            <a:ext cx="2194560" cy="822960"/>
          </a:xfrm>
          <a:prstGeom prst="roundRect">
            <a:avLst>
              <a:gd name="adj" fmla="val 17778"/>
            </a:avLst>
          </a:prstGeom>
          <a:solidFill>
            <a:srgbClr val="000000">
              <a:alpha val="6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749808" y="2679192"/>
            <a:ext cx="1975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700 000 ₽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49808" y="3044952"/>
            <a:ext cx="19751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паушальный взнос</a:t>
            </a:r>
            <a:endParaRPr lang="en-US" sz="860" dirty="0"/>
          </a:p>
        </p:txBody>
      </p:sp>
      <p:sp>
        <p:nvSpPr>
          <p:cNvPr id="11" name="Shape 8"/>
          <p:cNvSpPr/>
          <p:nvPr/>
        </p:nvSpPr>
        <p:spPr>
          <a:xfrm>
            <a:off x="3108960" y="2514600"/>
            <a:ext cx="2194560" cy="822960"/>
          </a:xfrm>
          <a:prstGeom prst="roundRect">
            <a:avLst>
              <a:gd name="adj" fmla="val 17778"/>
            </a:avLst>
          </a:prstGeom>
          <a:solidFill>
            <a:srgbClr val="000000">
              <a:alpha val="6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218688" y="2679192"/>
            <a:ext cx="1975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7%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218688" y="3044952"/>
            <a:ext cx="19751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роялти от выручки</a:t>
            </a:r>
            <a:endParaRPr lang="en-US" sz="860" dirty="0"/>
          </a:p>
        </p:txBody>
      </p:sp>
      <p:sp>
        <p:nvSpPr>
          <p:cNvPr id="14" name="Shape 11"/>
          <p:cNvSpPr/>
          <p:nvPr/>
        </p:nvSpPr>
        <p:spPr>
          <a:xfrm>
            <a:off x="640080" y="3611880"/>
            <a:ext cx="2194560" cy="960120"/>
          </a:xfrm>
          <a:prstGeom prst="roundRect">
            <a:avLst>
              <a:gd name="adj" fmla="val 15238"/>
            </a:avLst>
          </a:prstGeom>
          <a:solidFill>
            <a:srgbClr val="000000">
              <a:alpha val="6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749808" y="3776472"/>
            <a:ext cx="1975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3–10 млн ₽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49808" y="4142232"/>
            <a:ext cx="1975104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инвестиции в зависимости от формата, площади и состояния помещения</a:t>
            </a:r>
            <a:endParaRPr lang="en-US" sz="860" dirty="0"/>
          </a:p>
        </p:txBody>
      </p:sp>
      <p:pic>
        <p:nvPicPr>
          <p:cNvPr id="26" name="Picture 25" descr="zabey_brush_from_ref_top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1178" y="3554273"/>
            <a:ext cx="2370124" cy="1075334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3108960" y="3611880"/>
            <a:ext cx="2194560" cy="960120"/>
          </a:xfrm>
          <a:prstGeom prst="roundRect">
            <a:avLst>
              <a:gd name="adj" fmla="val 15238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3218688" y="3776472"/>
            <a:ext cx="1975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300 000 ₽+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218688" y="4142232"/>
            <a:ext cx="1975104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плановая чистая прибыль / месяц при достижении целевых показателей</a:t>
            </a:r>
            <a:endParaRPr lang="en-US" sz="860" dirty="0"/>
          </a:p>
        </p:txBody>
      </p:sp>
      <p:pic>
        <p:nvPicPr>
          <p:cNvPr id="27" name="Picture 26" descr="zabey_brush_from_ref_bottom_wide_cor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543" y="5098329"/>
            <a:ext cx="5036515" cy="702990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>
            <a:off x="640080" y="5166360"/>
            <a:ext cx="4663440" cy="566928"/>
          </a:xfrm>
          <a:prstGeom prst="roundRect">
            <a:avLst>
              <a:gd name="adj" fmla="val 25806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868680" y="5376672"/>
            <a:ext cx="42062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Плановая окупаемость: 12–18 месяцев</a:t>
            </a:r>
            <a:endParaRPr lang="en-US" sz="1020" dirty="0"/>
          </a:p>
        </p:txBody>
      </p:sp>
      <p:sp>
        <p:nvSpPr>
          <p:cNvPr id="22" name="Text 19"/>
          <p:cNvSpPr/>
          <p:nvPr/>
        </p:nvSpPr>
        <p:spPr>
          <a:xfrm>
            <a:off x="640080" y="5870448"/>
            <a:ext cx="539496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Срок зависит от города, помещения, арендной ставки, объема ремонта и выбранного формата.</a:t>
            </a:r>
            <a:endParaRPr lang="en-US" sz="880" dirty="0"/>
          </a:p>
        </p:txBody>
      </p:sp>
      <p:pic>
        <p:nvPicPr>
          <p:cNvPr id="23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5" name="Text 21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14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  <p:pic>
        <p:nvPicPr>
          <p:cNvPr id="28" name="Picture 27" descr="slide_14_title_2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914400"/>
            <a:ext cx="5669280" cy="621792"/>
          </a:xfrm>
          <a:prstGeom prst="rect">
            <a:avLst/>
          </a:prstGeom>
        </p:spPr>
      </p:pic>
      <p:pic>
        <p:nvPicPr>
          <p:cNvPr id="29" name="Picture 28" descr="slide_14_title_27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352" y="1536192"/>
            <a:ext cx="566928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6-1.jpg">    </p:cNvPr>
          <p:cNvPicPr>
            <a:picLocks noChangeAspect="1"/>
          </p:cNvPicPr>
          <p:nvPr/>
        </p:nvPicPr>
        <p:blipFill>
          <a:blip r:embed="rId1"/>
          <a:srcRect l="0" r="0" t="24984" b="2498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5943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ЧТО ВХОДИТ В СТАРТОВЫЙ БЮДЖЕТ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58368" y="2697480"/>
            <a:ext cx="2331720" cy="777240"/>
          </a:xfrm>
          <a:prstGeom prst="roundRect">
            <a:avLst>
              <a:gd name="adj" fmla="val 21176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04672" y="2834640"/>
            <a:ext cx="2039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  Помещение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804672" y="3081528"/>
            <a:ext cx="20391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аренда, обеспечительный платеж и подготовка объекта</a:t>
            </a:r>
            <a:endParaRPr lang="en-US" sz="760" dirty="0"/>
          </a:p>
        </p:txBody>
      </p:sp>
      <p:sp>
        <p:nvSpPr>
          <p:cNvPr id="11" name="Shape 8"/>
          <p:cNvSpPr/>
          <p:nvPr/>
        </p:nvSpPr>
        <p:spPr>
          <a:xfrm>
            <a:off x="3264408" y="2697480"/>
            <a:ext cx="2331720" cy="777240"/>
          </a:xfrm>
          <a:prstGeom prst="roundRect">
            <a:avLst>
              <a:gd name="adj" fmla="val 21176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410712" y="2834640"/>
            <a:ext cx="2039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2  Ремонт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3410712" y="3081528"/>
            <a:ext cx="20391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инженерия, вентиляция, входная группа, вывеска</a:t>
            </a:r>
            <a:endParaRPr lang="en-US" sz="760" dirty="0"/>
          </a:p>
        </p:txBody>
      </p:sp>
      <p:sp>
        <p:nvSpPr>
          <p:cNvPr id="14" name="Shape 11"/>
          <p:cNvSpPr/>
          <p:nvPr/>
        </p:nvSpPr>
        <p:spPr>
          <a:xfrm>
            <a:off x="658368" y="3657600"/>
            <a:ext cx="2331720" cy="777240"/>
          </a:xfrm>
          <a:prstGeom prst="roundRect">
            <a:avLst>
              <a:gd name="adj" fmla="val 21176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804672" y="3794760"/>
            <a:ext cx="2039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3  Оснащение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804672" y="4041648"/>
            <a:ext cx="20391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мебель, оборудование, бар, посуда и инвентарь</a:t>
            </a:r>
            <a:endParaRPr lang="en-US" sz="760" dirty="0"/>
          </a:p>
        </p:txBody>
      </p:sp>
      <p:pic>
        <p:nvPicPr>
          <p:cNvPr id="26" name="Picture 25" descr="zabey_brush_from_ref_bottom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1140" y="3564332"/>
            <a:ext cx="2518257" cy="963777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3264408" y="3657600"/>
            <a:ext cx="2331720" cy="777240"/>
          </a:xfrm>
          <a:prstGeom prst="roundRect">
            <a:avLst>
              <a:gd name="adj" fmla="val 21176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3410712" y="3794760"/>
            <a:ext cx="20391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4  Запуск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3410712" y="4041648"/>
            <a:ext cx="20391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запас, команда, обучение и маркетинг открытия</a:t>
            </a:r>
            <a:endParaRPr lang="en-US" sz="760" dirty="0"/>
          </a:p>
        </p:txBody>
      </p:sp>
      <p:pic>
        <p:nvPicPr>
          <p:cNvPr id="27" name="Picture 26" descr="zabey_brush_from_ref_center_wide_cor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372" y="5174590"/>
            <a:ext cx="5480913" cy="724204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>
            <a:off x="658368" y="5285232"/>
            <a:ext cx="5074920" cy="502920"/>
          </a:xfrm>
          <a:prstGeom prst="roundRect">
            <a:avLst>
              <a:gd name="adj" fmla="val 29091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914400" y="5468112"/>
            <a:ext cx="45720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Смета зависит от формата, площади и состояния помещения</a:t>
            </a:r>
            <a:endParaRPr lang="en-US" sz="920" dirty="0"/>
          </a:p>
        </p:txBody>
      </p:sp>
      <p:pic>
        <p:nvPicPr>
          <p:cNvPr id="22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4" name="Text 20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15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  <p:pic>
        <p:nvPicPr>
          <p:cNvPr id="28" name="Picture 27" descr="slide_15_title_2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914400"/>
            <a:ext cx="5943600" cy="621792"/>
          </a:xfrm>
          <a:prstGeom prst="rect">
            <a:avLst/>
          </a:prstGeom>
        </p:spPr>
      </p:pic>
      <p:pic>
        <p:nvPicPr>
          <p:cNvPr id="29" name="Picture 28" descr="slide_15_title_2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352" y="1536192"/>
            <a:ext cx="594360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rev_pdf_extract/img-000.png">    </p:cNvPr>
          <p:cNvPicPr>
            <a:picLocks noChangeAspect="1"/>
          </p:cNvPicPr>
          <p:nvPr/>
        </p:nvPicPr>
        <p:blipFill>
          <a:blip r:embed="rId1"/>
          <a:srcRect l="0" r="0" t="11666" b="11666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6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5943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ТРЕБОВАНИЯ К ПОМЕЩЕНИЮ И НАПОЛНЕНИЮ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40080" y="2788920"/>
            <a:ext cx="3337560" cy="2331720"/>
          </a:xfrm>
          <a:prstGeom prst="roundRect">
            <a:avLst>
              <a:gd name="adj" fmla="val 6275"/>
            </a:avLst>
          </a:prstGeom>
          <a:solidFill>
            <a:srgbClr val="000000">
              <a:alpha val="60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" y="2971800"/>
            <a:ext cx="2971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Compact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22960" y="3456432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до 100 м²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 массажная зона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от 1 VIP-комнаты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допустим цоколь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22960" y="4370832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аккуратный вход в рынок и оптимальный стартовый бюджет</a:t>
            </a:r>
            <a:endParaRPr lang="en-US" sz="800" dirty="0"/>
          </a:p>
        </p:txBody>
      </p:sp>
      <p:pic>
        <p:nvPicPr>
          <p:cNvPr id="26" name="Picture 25" descr="zabey_brush_from_ref_bottom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5618" y="2649017"/>
            <a:ext cx="3604564" cy="2611526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4389120" y="2788920"/>
            <a:ext cx="3337560" cy="2331720"/>
          </a:xfrm>
          <a:prstGeom prst="roundRect">
            <a:avLst>
              <a:gd name="adj" fmla="val 6275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0" y="2971800"/>
            <a:ext cx="2971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Standard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572000" y="3456432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100–180 м²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2 массажные зоны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от 2 VIP-комнат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допустим цоколь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572000" y="4370832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основной формат с посадкой, баром и расширенным меню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8138160" y="2788920"/>
            <a:ext cx="3337560" cy="2331720"/>
          </a:xfrm>
          <a:prstGeom prst="roundRect">
            <a:avLst>
              <a:gd name="adj" fmla="val 6275"/>
            </a:avLst>
          </a:prstGeom>
          <a:solidFill>
            <a:srgbClr val="000000">
              <a:alpha val="60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8321040" y="2971800"/>
            <a:ext cx="2971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Flagship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8321040" y="3456432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от 180 м²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3+ массажные зоны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от 3 VIP-комнат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1–2 этаж, первая линия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321040" y="4370832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флагманский формат для максимальной атмосферы и узнаваемости</a:t>
            </a:r>
            <a:endParaRPr lang="en-US" sz="800" dirty="0"/>
          </a:p>
        </p:txBody>
      </p:sp>
      <p:pic>
        <p:nvPicPr>
          <p:cNvPr id="20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2" name="Text 18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16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  <p:pic>
        <p:nvPicPr>
          <p:cNvPr id="27" name="Picture 26" descr="slide_16_title_3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52" y="914400"/>
            <a:ext cx="5669280" cy="621792"/>
          </a:xfrm>
          <a:prstGeom prst="rect">
            <a:avLst/>
          </a:prstGeom>
        </p:spPr>
      </p:pic>
      <p:pic>
        <p:nvPicPr>
          <p:cNvPr id="28" name="Picture 27" descr="slide_16_title_3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1536192"/>
            <a:ext cx="566928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1-3.jpg">    </p:cNvPr>
          <p:cNvPicPr>
            <a:picLocks noChangeAspect="1"/>
          </p:cNvPicPr>
          <p:nvPr/>
        </p:nvPicPr>
        <p:blipFill>
          <a:blip r:embed="rId1"/>
          <a:srcRect l="0" r="0" t="24038" b="24038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5943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ДО ОТКРЫТИЯ И ПОСЛЕ ЗАПУСКА</a:t>
            </a:r>
            <a:endParaRPr lang="en-US" sz="850" dirty="0"/>
          </a:p>
        </p:txBody>
      </p:sp>
      <p:pic>
        <p:nvPicPr>
          <p:cNvPr id="29" name="Picture 28" descr="zabey_brush_from_ref_top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461" y="1964863"/>
            <a:ext cx="2913278" cy="86173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94360" y="2048256"/>
            <a:ext cx="2697480" cy="694944"/>
          </a:xfrm>
          <a:prstGeom prst="roundRect">
            <a:avLst>
              <a:gd name="adj" fmla="val 25714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758952" y="2139696"/>
            <a:ext cx="2368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1200" b="1">
                <a:solidFill>
                  <a:srgbClr val="FFF5E0"/>
                </a:solidFill>
                <a:latin typeface="Mulish"/>
              </a:rPr>
              <a:t>До открытия</a:t>
            </a:r>
          </a:p>
        </p:txBody>
      </p:sp>
      <p:sp>
        <p:nvSpPr>
          <p:cNvPr id="10" name="Text 7"/>
          <p:cNvSpPr/>
          <p:nvPr/>
        </p:nvSpPr>
        <p:spPr>
          <a:xfrm>
            <a:off x="758952" y="2359152"/>
            <a:ext cx="2368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740" b="0">
                <a:solidFill>
                  <a:srgbClr val="FFF5E0"/>
                </a:solidFill>
                <a:latin typeface="Mulish"/>
              </a:rPr>
              <a:t>анализ города и помещения, планировка, поставщики, найм, обучение, маркетинг запуска</a:t>
            </a:r>
          </a:p>
        </p:txBody>
      </p:sp>
      <p:sp>
        <p:nvSpPr>
          <p:cNvPr id="11" name="Shape 8"/>
          <p:cNvSpPr/>
          <p:nvPr/>
        </p:nvSpPr>
        <p:spPr>
          <a:xfrm>
            <a:off x="3246120" y="2048256"/>
            <a:ext cx="2697480" cy="694944"/>
          </a:xfrm>
          <a:prstGeom prst="roundRect">
            <a:avLst>
              <a:gd name="adj" fmla="val 25714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FF5E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410712" y="2139696"/>
            <a:ext cx="2368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1200" b="1">
                <a:solidFill>
                  <a:srgbClr val="FFF5E0"/>
                </a:solidFill>
                <a:latin typeface="Mulish"/>
              </a:rPr>
              <a:t>Персонал</a:t>
            </a:r>
          </a:p>
        </p:txBody>
      </p:sp>
      <p:sp>
        <p:nvSpPr>
          <p:cNvPr id="13" name="Text 10"/>
          <p:cNvSpPr/>
          <p:nvPr/>
        </p:nvSpPr>
        <p:spPr>
          <a:xfrm>
            <a:off x="3410712" y="2359152"/>
            <a:ext cx="2368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740" b="0">
                <a:solidFill>
                  <a:srgbClr val="FFF5E0"/>
                </a:solidFill>
                <a:latin typeface="Mulish"/>
              </a:rPr>
              <a:t>оргструктура, роли, графики, обучение, чек-листы, стандарты сервиса</a:t>
            </a:r>
          </a:p>
        </p:txBody>
      </p:sp>
      <p:sp>
        <p:nvSpPr>
          <p:cNvPr id="14" name="Shape 11"/>
          <p:cNvSpPr/>
          <p:nvPr/>
        </p:nvSpPr>
        <p:spPr>
          <a:xfrm>
            <a:off x="594360" y="2944368"/>
            <a:ext cx="2697480" cy="694944"/>
          </a:xfrm>
          <a:prstGeom prst="roundRect">
            <a:avLst>
              <a:gd name="adj" fmla="val 25714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FF5E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758952" y="3035808"/>
            <a:ext cx="2368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1200" b="1">
                <a:solidFill>
                  <a:srgbClr val="FFF5E0"/>
                </a:solidFill>
                <a:latin typeface="Mulish"/>
              </a:rPr>
              <a:t>Меню и продукт</a:t>
            </a:r>
          </a:p>
        </p:txBody>
      </p:sp>
      <p:sp>
        <p:nvSpPr>
          <p:cNvPr id="16" name="Text 13"/>
          <p:cNvSpPr/>
          <p:nvPr/>
        </p:nvSpPr>
        <p:spPr>
          <a:xfrm>
            <a:off x="758952" y="3255264"/>
            <a:ext cx="2368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740" b="0">
                <a:solidFill>
                  <a:srgbClr val="FFF5E0"/>
                </a:solidFill>
                <a:latin typeface="Mulish"/>
              </a:rPr>
              <a:t>меню, техкарты, сезонные обновления, контроль себестоимости и качества</a:t>
            </a:r>
          </a:p>
        </p:txBody>
      </p:sp>
      <p:sp>
        <p:nvSpPr>
          <p:cNvPr id="17" name="Shape 14"/>
          <p:cNvSpPr/>
          <p:nvPr/>
        </p:nvSpPr>
        <p:spPr>
          <a:xfrm>
            <a:off x="3246120" y="2944368"/>
            <a:ext cx="2697480" cy="694944"/>
          </a:xfrm>
          <a:prstGeom prst="roundRect">
            <a:avLst>
              <a:gd name="adj" fmla="val 25714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FF5E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3410712" y="3035808"/>
            <a:ext cx="2368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1200" b="1">
                <a:solidFill>
                  <a:srgbClr val="FFF5E0"/>
                </a:solidFill>
                <a:latin typeface="Mulish"/>
              </a:rPr>
              <a:t>Маркетинг</a:t>
            </a:r>
          </a:p>
        </p:txBody>
      </p:sp>
      <p:sp>
        <p:nvSpPr>
          <p:cNvPr id="19" name="Text 16"/>
          <p:cNvSpPr/>
          <p:nvPr/>
        </p:nvSpPr>
        <p:spPr>
          <a:xfrm>
            <a:off x="3410712" y="3255264"/>
            <a:ext cx="2368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740" b="0">
                <a:solidFill>
                  <a:srgbClr val="FFF5E0"/>
                </a:solidFill>
                <a:latin typeface="Mulish"/>
              </a:rPr>
              <a:t>локальное продвижение, контент, акции, карты, отзывы и соцсети</a:t>
            </a:r>
          </a:p>
        </p:txBody>
      </p:sp>
      <p:sp>
        <p:nvSpPr>
          <p:cNvPr id="20" name="Shape 17"/>
          <p:cNvSpPr/>
          <p:nvPr/>
        </p:nvSpPr>
        <p:spPr>
          <a:xfrm>
            <a:off x="594360" y="3840480"/>
            <a:ext cx="2697480" cy="694944"/>
          </a:xfrm>
          <a:prstGeom prst="roundRect">
            <a:avLst>
              <a:gd name="adj" fmla="val 25714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FF5E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758952" y="3931920"/>
            <a:ext cx="2368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1200" b="1">
                <a:solidFill>
                  <a:srgbClr val="FFF5E0"/>
                </a:solidFill>
                <a:latin typeface="Mulish"/>
              </a:rPr>
              <a:t>Операционное управление</a:t>
            </a:r>
          </a:p>
        </p:txBody>
      </p:sp>
      <p:sp>
        <p:nvSpPr>
          <p:cNvPr id="22" name="Text 19"/>
          <p:cNvSpPr/>
          <p:nvPr/>
        </p:nvSpPr>
        <p:spPr>
          <a:xfrm>
            <a:off x="758952" y="4151376"/>
            <a:ext cx="2368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740" b="0">
                <a:solidFill>
                  <a:srgbClr val="FFF5E0"/>
                </a:solidFill>
                <a:latin typeface="Mulish"/>
              </a:rPr>
              <a:t>контроль показателей, разбор проблем, регламенты и помощь управляющему</a:t>
            </a:r>
          </a:p>
        </p:txBody>
      </p:sp>
      <p:sp>
        <p:nvSpPr>
          <p:cNvPr id="23" name="Shape 20"/>
          <p:cNvSpPr/>
          <p:nvPr/>
        </p:nvSpPr>
        <p:spPr>
          <a:xfrm>
            <a:off x="3246120" y="3840480"/>
            <a:ext cx="2697480" cy="694944"/>
          </a:xfrm>
          <a:prstGeom prst="roundRect">
            <a:avLst>
              <a:gd name="adj" fmla="val 25714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FF5E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3410712" y="3931920"/>
            <a:ext cx="23682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1200" b="1">
                <a:solidFill>
                  <a:srgbClr val="FFF5E0"/>
                </a:solidFill>
                <a:latin typeface="Mulish"/>
              </a:rPr>
              <a:t>Юридическая безопасность</a:t>
            </a:r>
          </a:p>
        </p:txBody>
      </p:sp>
      <p:sp>
        <p:nvSpPr>
          <p:cNvPr id="25" name="Text 22"/>
          <p:cNvSpPr/>
          <p:nvPr/>
        </p:nvSpPr>
        <p:spPr>
          <a:xfrm>
            <a:off x="3410712" y="4151376"/>
            <a:ext cx="23682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/>
            <a:r>
              <a:rPr sz="740" b="0">
                <a:solidFill>
                  <a:srgbClr val="FFF5E0"/>
                </a:solidFill>
                <a:latin typeface="Mulish"/>
              </a:rPr>
              <a:t>требования к помещению, вентиляции, зонированию, документам и 18+</a:t>
            </a:r>
          </a:p>
        </p:txBody>
      </p:sp>
      <p:pic>
        <p:nvPicPr>
          <p:cNvPr id="26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8" name="Text 24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17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17</a:t>
            </a:fld>
            <a:endParaRPr lang="en-US"/>
          </a:p>
        </p:txBody>
      </p:sp>
      <p:pic>
        <p:nvPicPr>
          <p:cNvPr id="30" name="Picture 29" descr="slide_17_title_3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48" y="914400"/>
            <a:ext cx="5623560" cy="8686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rev_pdf_extract/img-008.png">    </p:cNvPr>
          <p:cNvPicPr>
            <a:picLocks noChangeAspect="1"/>
          </p:cNvPicPr>
          <p:nvPr/>
        </p:nvPicPr>
        <p:blipFill>
          <a:blip r:embed="rId1"/>
          <a:srcRect l="21644" r="21644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3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8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59436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ЧТО УЖЕ СОБРАНО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240280"/>
            <a:ext cx="5669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Готовые носители помогают быстро включить бренд в работу: от соцсетей и QR до навигации в зале.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58368" y="3273552"/>
            <a:ext cx="25603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 пакете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58368" y="37033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QR-карточки и тейбл-тенты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58368" y="3959352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Wi-Fi, меню, маршрут, отзыв</a:t>
            </a:r>
            <a:endParaRPr lang="en-US" sz="880" dirty="0"/>
          </a:p>
        </p:txBody>
      </p:sp>
      <p:sp>
        <p:nvSpPr>
          <p:cNvPr id="12" name="Text 9"/>
          <p:cNvSpPr/>
          <p:nvPr/>
        </p:nvSpPr>
        <p:spPr>
          <a:xfrm>
            <a:off x="658368" y="4233672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Постеры и таблички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58368" y="4489704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зоны, стикеры, навигация</a:t>
            </a:r>
            <a:endParaRPr lang="en-US" sz="880" dirty="0"/>
          </a:p>
        </p:txBody>
      </p:sp>
      <p:sp>
        <p:nvSpPr>
          <p:cNvPr id="14" name="Text 11"/>
          <p:cNvSpPr/>
          <p:nvPr/>
        </p:nvSpPr>
        <p:spPr>
          <a:xfrm>
            <a:off x="658368" y="4764024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Соцсети и web previews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658368" y="5020056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stories, посты, обложки</a:t>
            </a:r>
            <a:endParaRPr lang="en-US" sz="880" dirty="0"/>
          </a:p>
        </p:txBody>
      </p:sp>
      <p:sp>
        <p:nvSpPr>
          <p:cNvPr id="16" name="Text 13"/>
          <p:cNvSpPr/>
          <p:nvPr/>
        </p:nvSpPr>
        <p:spPr>
          <a:xfrm>
            <a:off x="658368" y="529437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One-pager и презентация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658368" y="5550408"/>
            <a:ext cx="4114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материалы для переговоров</a:t>
            </a:r>
            <a:endParaRPr lang="en-US" sz="880" dirty="0"/>
          </a:p>
        </p:txBody>
      </p:sp>
      <p:pic>
        <p:nvPicPr>
          <p:cNvPr id="18" name="Image 1" descr="/mnt/data/_extract_v4/ppt/media/image-18-1.jpg">    </p:cNvPr>
          <p:cNvPicPr>
            <a:picLocks noChangeAspect="1"/>
          </p:cNvPicPr>
          <p:nvPr/>
        </p:nvPicPr>
        <p:blipFill>
          <a:blip r:embed="rId2"/>
          <a:srcRect l="0" r="0" t="580" b="580"/>
          <a:stretch/>
        </p:blipFill>
        <p:spPr>
          <a:xfrm>
            <a:off x="6080760" y="1005840"/>
            <a:ext cx="2194560" cy="3931920"/>
          </a:xfrm>
          <a:prstGeom prst="rect">
            <a:avLst/>
          </a:prstGeom>
        </p:spPr>
      </p:pic>
      <p:pic>
        <p:nvPicPr>
          <p:cNvPr id="19" name="Image 2" descr="/mnt/data/_extract_v4/ppt/media/image-18-3.png">    </p:cNvPr>
          <p:cNvPicPr>
            <a:picLocks noChangeAspect="1"/>
          </p:cNvPicPr>
          <p:nvPr/>
        </p:nvPicPr>
        <p:blipFill>
          <a:blip r:embed="rId3"/>
          <a:srcRect l="2110" r="2110" t="0" b="0"/>
          <a:stretch/>
        </p:blipFill>
        <p:spPr>
          <a:xfrm>
            <a:off x="8549640" y="914400"/>
            <a:ext cx="1920240" cy="2834640"/>
          </a:xfrm>
          <a:prstGeom prst="rect">
            <a:avLst/>
          </a:prstGeom>
        </p:spPr>
      </p:pic>
      <p:pic>
        <p:nvPicPr>
          <p:cNvPr id="20" name="Image 3" descr="/mnt/data/_extract_v4/ppt/media/image-12-2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549640" y="3977640"/>
            <a:ext cx="1554480" cy="1554480"/>
          </a:xfrm>
          <a:prstGeom prst="rect">
            <a:avLst/>
          </a:prstGeom>
        </p:spPr>
      </p:pic>
      <p:pic>
        <p:nvPicPr>
          <p:cNvPr id="21" name="Image 4" descr="/mnt/data/_extract_v4/ppt/media/image-1-5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3" name="Text 16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18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18</a:t>
            </a:fld>
            <a:endParaRPr lang="en-US"/>
          </a:p>
        </p:txBody>
      </p:sp>
      <p:pic>
        <p:nvPicPr>
          <p:cNvPr id="26" name="Picture 25" descr="slide_18_title_3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352" y="914400"/>
            <a:ext cx="6217920" cy="621792"/>
          </a:xfrm>
          <a:prstGeom prst="rect">
            <a:avLst/>
          </a:prstGeom>
        </p:spPr>
      </p:pic>
      <p:pic>
        <p:nvPicPr>
          <p:cNvPr id="27" name="Picture 26" descr="slide_18_title_3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352" y="1536192"/>
            <a:ext cx="621792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rev_pdf_extract/img-018.png">    </p:cNvPr>
          <p:cNvPicPr>
            <a:picLocks noChangeAspect="1"/>
          </p:cNvPicPr>
          <p:nvPr/>
        </p:nvPicPr>
        <p:blipFill>
          <a:blip r:embed="rId1"/>
          <a:srcRect l="0" r="0" t="24038" b="24038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6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5943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ЧТОБЫ ЗАПУСК БЫЛ СИЛЬНЫМ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58368" y="2606040"/>
            <a:ext cx="2743200" cy="640080"/>
          </a:xfrm>
          <a:prstGeom prst="roundRect">
            <a:avLst>
              <a:gd name="adj" fmla="val 25714"/>
            </a:avLst>
          </a:prstGeom>
          <a:solidFill>
            <a:srgbClr val="000000">
              <a:alpha val="56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04672" y="274320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Город и локация</a:t>
            </a:r>
            <a:endParaRPr lang="en-US" sz="960" dirty="0"/>
          </a:p>
        </p:txBody>
      </p:sp>
      <p:sp>
        <p:nvSpPr>
          <p:cNvPr id="10" name="Text 7"/>
          <p:cNvSpPr/>
          <p:nvPr/>
        </p:nvSpPr>
        <p:spPr>
          <a:xfrm>
            <a:off x="804672" y="2990088"/>
            <a:ext cx="2450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понимание рынка и готовность обсуждать подходящее место</a:t>
            </a:r>
            <a:endParaRPr lang="en-US" sz="720" dirty="0"/>
          </a:p>
        </p:txBody>
      </p:sp>
      <p:sp>
        <p:nvSpPr>
          <p:cNvPr id="11" name="Shape 8"/>
          <p:cNvSpPr/>
          <p:nvPr/>
        </p:nvSpPr>
        <p:spPr>
          <a:xfrm>
            <a:off x="3721608" y="2606040"/>
            <a:ext cx="2743200" cy="640080"/>
          </a:xfrm>
          <a:prstGeom prst="roundRect">
            <a:avLst>
              <a:gd name="adj" fmla="val 25714"/>
            </a:avLst>
          </a:prstGeom>
          <a:solidFill>
            <a:srgbClr val="000000">
              <a:alpha val="56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867912" y="274320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Помещение</a:t>
            </a:r>
            <a:endParaRPr lang="en-US" sz="960" dirty="0"/>
          </a:p>
        </p:txBody>
      </p:sp>
      <p:sp>
        <p:nvSpPr>
          <p:cNvPr id="13" name="Text 10"/>
          <p:cNvSpPr/>
          <p:nvPr/>
        </p:nvSpPr>
        <p:spPr>
          <a:xfrm>
            <a:off x="3867912" y="2990088"/>
            <a:ext cx="2450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площадь, планировка, инженерия, возможность вентиляции</a:t>
            </a:r>
            <a:endParaRPr lang="en-US" sz="720" dirty="0"/>
          </a:p>
        </p:txBody>
      </p:sp>
      <p:pic>
        <p:nvPicPr>
          <p:cNvPr id="31" name="Picture 30" descr="zabey_brush_from_ref_bottom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3352191"/>
            <a:ext cx="2962656" cy="793699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58368" y="3429000"/>
            <a:ext cx="2743200" cy="640080"/>
          </a:xfrm>
          <a:prstGeom prst="roundRect">
            <a:avLst>
              <a:gd name="adj" fmla="val 25714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804672" y="356616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Бюджет запуска</a:t>
            </a:r>
            <a:endParaRPr lang="en-US" sz="960" dirty="0"/>
          </a:p>
        </p:txBody>
      </p:sp>
      <p:sp>
        <p:nvSpPr>
          <p:cNvPr id="16" name="Text 13"/>
          <p:cNvSpPr/>
          <p:nvPr/>
        </p:nvSpPr>
        <p:spPr>
          <a:xfrm>
            <a:off x="804672" y="3813048"/>
            <a:ext cx="2450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готовность к инвестициям в ремонт, оснащение и команду</a:t>
            </a:r>
            <a:endParaRPr lang="en-US" sz="720" dirty="0"/>
          </a:p>
        </p:txBody>
      </p:sp>
      <p:sp>
        <p:nvSpPr>
          <p:cNvPr id="17" name="Shape 14"/>
          <p:cNvSpPr/>
          <p:nvPr/>
        </p:nvSpPr>
        <p:spPr>
          <a:xfrm>
            <a:off x="3721608" y="3429000"/>
            <a:ext cx="2743200" cy="640080"/>
          </a:xfrm>
          <a:prstGeom prst="roundRect">
            <a:avLst>
              <a:gd name="adj" fmla="val 25714"/>
            </a:avLst>
          </a:prstGeom>
          <a:solidFill>
            <a:srgbClr val="000000">
              <a:alpha val="56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3867912" y="356616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Команда</a:t>
            </a:r>
            <a:endParaRPr lang="en-US" sz="960" dirty="0"/>
          </a:p>
        </p:txBody>
      </p:sp>
      <p:sp>
        <p:nvSpPr>
          <p:cNvPr id="19" name="Text 16"/>
          <p:cNvSpPr/>
          <p:nvPr/>
        </p:nvSpPr>
        <p:spPr>
          <a:xfrm>
            <a:off x="3867912" y="3813048"/>
            <a:ext cx="2450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управляющий, персонал и готовность соблюдать стандарты</a:t>
            </a:r>
            <a:endParaRPr lang="en-US" sz="720" dirty="0"/>
          </a:p>
        </p:txBody>
      </p:sp>
      <p:sp>
        <p:nvSpPr>
          <p:cNvPr id="20" name="Shape 17"/>
          <p:cNvSpPr/>
          <p:nvPr/>
        </p:nvSpPr>
        <p:spPr>
          <a:xfrm>
            <a:off x="658368" y="4251960"/>
            <a:ext cx="2743200" cy="640080"/>
          </a:xfrm>
          <a:prstGeom prst="roundRect">
            <a:avLst>
              <a:gd name="adj" fmla="val 25714"/>
            </a:avLst>
          </a:prstGeom>
          <a:solidFill>
            <a:srgbClr val="000000">
              <a:alpha val="56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804672" y="438912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Локальный маркетинг</a:t>
            </a:r>
            <a:endParaRPr lang="en-US" sz="960" dirty="0"/>
          </a:p>
        </p:txBody>
      </p:sp>
      <p:sp>
        <p:nvSpPr>
          <p:cNvPr id="22" name="Text 19"/>
          <p:cNvSpPr/>
          <p:nvPr/>
        </p:nvSpPr>
        <p:spPr>
          <a:xfrm>
            <a:off x="804672" y="4636008"/>
            <a:ext cx="2450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работа с картами, соцсетями, отзывами и трафиком</a:t>
            </a:r>
            <a:endParaRPr lang="en-US" sz="720" dirty="0"/>
          </a:p>
        </p:txBody>
      </p:sp>
      <p:sp>
        <p:nvSpPr>
          <p:cNvPr id="23" name="Shape 20"/>
          <p:cNvSpPr/>
          <p:nvPr/>
        </p:nvSpPr>
        <p:spPr>
          <a:xfrm>
            <a:off x="3721608" y="4251960"/>
            <a:ext cx="2743200" cy="640080"/>
          </a:xfrm>
          <a:prstGeom prst="roundRect">
            <a:avLst>
              <a:gd name="adj" fmla="val 25714"/>
            </a:avLst>
          </a:prstGeom>
          <a:solidFill>
            <a:srgbClr val="000000">
              <a:alpha val="56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3867912" y="438912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Операционное участие</a:t>
            </a:r>
            <a:endParaRPr lang="en-US" sz="960" dirty="0"/>
          </a:p>
        </p:txBody>
      </p:sp>
      <p:sp>
        <p:nvSpPr>
          <p:cNvPr id="25" name="Text 22"/>
          <p:cNvSpPr/>
          <p:nvPr/>
        </p:nvSpPr>
        <p:spPr>
          <a:xfrm>
            <a:off x="3867912" y="4636008"/>
            <a:ext cx="245059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контроль показателей и качество гостевого опыта</a:t>
            </a:r>
            <a:endParaRPr lang="en-US" sz="720" dirty="0"/>
          </a:p>
        </p:txBody>
      </p:sp>
      <p:sp>
        <p:nvSpPr>
          <p:cNvPr id="26" name="Shape 23"/>
          <p:cNvSpPr/>
          <p:nvPr/>
        </p:nvSpPr>
        <p:spPr>
          <a:xfrm>
            <a:off x="6949440" y="5074920"/>
            <a:ext cx="4389120" cy="621792"/>
          </a:xfrm>
          <a:prstGeom prst="roundRect">
            <a:avLst>
              <a:gd name="adj" fmla="val 23529"/>
            </a:avLst>
          </a:prstGeom>
          <a:solidFill>
            <a:srgbClr val="000000">
              <a:alpha val="55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7178040" y="528523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1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Стандарты помогают повторить результат, но итог зависит от города, помещения, команды и качества управления.</a:t>
            </a:r>
            <a:endParaRPr lang="en-US" sz="810" dirty="0"/>
          </a:p>
        </p:txBody>
      </p:sp>
      <p:pic>
        <p:nvPicPr>
          <p:cNvPr id="28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30" name="Text 26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19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19</a:t>
            </a:fld>
            <a:endParaRPr lang="en-US"/>
          </a:p>
        </p:txBody>
      </p:sp>
      <p:pic>
        <p:nvPicPr>
          <p:cNvPr id="32" name="Picture 31" descr="slide_19_title_3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52" y="914400"/>
            <a:ext cx="6126480" cy="621792"/>
          </a:xfrm>
          <a:prstGeom prst="rect">
            <a:avLst/>
          </a:prstGeom>
        </p:spPr>
      </p:pic>
      <p:pic>
        <p:nvPicPr>
          <p:cNvPr id="33" name="Picture 32" descr="slide_19_title_3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1536192"/>
            <a:ext cx="612648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1-2.jpg">    </p:cNvPr>
          <p:cNvPicPr>
            <a:picLocks noChangeAspect="1"/>
          </p:cNvPicPr>
          <p:nvPr/>
        </p:nvPicPr>
        <p:blipFill>
          <a:blip r:embed="rId1"/>
          <a:srcRect l="0" r="0" t="24016" b="24016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48640" y="713232"/>
            <a:ext cx="4846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ПРОСТРАНСТВО, ГДЕ ГОСТЬ ВЫДЫХАЕТ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69748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ЗАБЕЙ — место для состояния отдыха: отключиться от суеты, встретиться с друзьями и провести вечер в своем темпе.</a:t>
            </a:r>
            <a:endParaRPr lang="en-US" sz="1340" dirty="0"/>
          </a:p>
        </p:txBody>
      </p:sp>
      <p:sp>
        <p:nvSpPr>
          <p:cNvPr id="9" name="Shape 6"/>
          <p:cNvSpPr/>
          <p:nvPr/>
        </p:nvSpPr>
        <p:spPr>
          <a:xfrm>
            <a:off x="594360" y="3977640"/>
            <a:ext cx="2971800" cy="658368"/>
          </a:xfrm>
          <a:prstGeom prst="roundRect">
            <a:avLst>
              <a:gd name="adj" fmla="val 25000"/>
            </a:avLst>
          </a:prstGeom>
          <a:solidFill>
            <a:srgbClr val="000000">
              <a:alpha val="56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740664" y="4114800"/>
            <a:ext cx="2679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Выдохнуть и отключиться</a:t>
            </a:r>
            <a:endParaRPr lang="en-US" sz="1060" dirty="0"/>
          </a:p>
        </p:txBody>
      </p:sp>
      <p:sp>
        <p:nvSpPr>
          <p:cNvPr id="11" name="Text 8"/>
          <p:cNvSpPr/>
          <p:nvPr/>
        </p:nvSpPr>
        <p:spPr>
          <a:xfrm>
            <a:off x="740664" y="4361688"/>
            <a:ext cx="2679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гость приходит не за услугой, а за состоянием отдыха</a:t>
            </a:r>
            <a:endParaRPr lang="en-US" sz="780" dirty="0"/>
          </a:p>
        </p:txBody>
      </p:sp>
      <p:sp>
        <p:nvSpPr>
          <p:cNvPr id="12" name="Shape 9"/>
          <p:cNvSpPr/>
          <p:nvPr/>
        </p:nvSpPr>
        <p:spPr>
          <a:xfrm>
            <a:off x="594360" y="4800600"/>
            <a:ext cx="2971800" cy="658368"/>
          </a:xfrm>
          <a:prstGeom prst="roundRect">
            <a:avLst>
              <a:gd name="adj" fmla="val 25000"/>
            </a:avLst>
          </a:prstGeom>
          <a:solidFill>
            <a:srgbClr val="000000">
              <a:alpha val="56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740664" y="4937760"/>
            <a:ext cx="2679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Единый гостевой опыт</a:t>
            </a:r>
            <a:endParaRPr lang="en-US" sz="1060" dirty="0"/>
          </a:p>
        </p:txBody>
      </p:sp>
      <p:sp>
        <p:nvSpPr>
          <p:cNvPr id="14" name="Text 11"/>
          <p:cNvSpPr/>
          <p:nvPr/>
        </p:nvSpPr>
        <p:spPr>
          <a:xfrm>
            <a:off x="740664" y="5184648"/>
            <a:ext cx="2679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атмосфера, сервис, бар и релакс-сценарии работают вместе</a:t>
            </a:r>
            <a:endParaRPr lang="en-US" sz="780" dirty="0"/>
          </a:p>
        </p:txBody>
      </p:sp>
      <p:pic>
        <p:nvPicPr>
          <p:cNvPr id="26" name="Picture 25" descr="zabey_brush_from_ref_top_wide_cora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88" y="5544556"/>
            <a:ext cx="3209544" cy="816376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594360" y="5623560"/>
            <a:ext cx="2971800" cy="658368"/>
          </a:xfrm>
          <a:prstGeom prst="roundRect">
            <a:avLst>
              <a:gd name="adj" fmla="val 25000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740664" y="5760720"/>
            <a:ext cx="26791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Живой тон бренда</a:t>
            </a:r>
            <a:endParaRPr lang="en-US" sz="1060" dirty="0"/>
          </a:p>
        </p:txBody>
      </p:sp>
      <p:sp>
        <p:nvSpPr>
          <p:cNvPr id="17" name="Text 14"/>
          <p:cNvSpPr/>
          <p:nvPr/>
        </p:nvSpPr>
        <p:spPr>
          <a:xfrm>
            <a:off x="740664" y="6007608"/>
            <a:ext cx="2679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теплый, дерзкий, свой — без шаблонного премиального пафоса</a:t>
            </a:r>
            <a:endParaRPr lang="en-US" sz="780" dirty="0"/>
          </a:p>
        </p:txBody>
      </p:sp>
      <p:pic>
        <p:nvPicPr>
          <p:cNvPr id="18" name="Image 1" descr="/mnt/data/_extract_v4/ppt/media/image-2-1.jpg">    </p:cNvPr>
          <p:cNvPicPr>
            <a:picLocks noChangeAspect="1"/>
          </p:cNvPicPr>
          <p:nvPr/>
        </p:nvPicPr>
        <p:blipFill>
          <a:blip r:embed="rId2"/>
          <a:srcRect l="0" r="0" t="590" b="590"/>
          <a:stretch/>
        </p:blipFill>
        <p:spPr>
          <a:xfrm>
            <a:off x="6629400" y="658368"/>
            <a:ext cx="4754880" cy="5623560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6629400" y="658368"/>
            <a:ext cx="4754880" cy="5623560"/>
          </a:xfrm>
          <a:prstGeom prst="rect">
            <a:avLst/>
          </a:prstGeom>
          <a:solidFill>
            <a:srgbClr val="000000">
              <a:alpha val="9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Shape 16"/>
          <p:cNvSpPr/>
          <p:nvPr/>
        </p:nvSpPr>
        <p:spPr>
          <a:xfrm>
            <a:off x="6629400" y="658368"/>
            <a:ext cx="4754880" cy="5623560"/>
          </a:xfrm>
          <a:prstGeom prst="rect">
            <a:avLst/>
          </a:prstGeom>
          <a:solidFill>
            <a:srgbClr val="000000">
              <a:alpha val="3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21" name="Image 2" descr="/mnt/data/_extract_v4/ppt/media/image-1-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411480"/>
            <a:ext cx="777240" cy="777240"/>
          </a:xfrm>
          <a:prstGeom prst="rect">
            <a:avLst/>
          </a:prstGeom>
        </p:spPr>
      </p:pic>
      <p:pic>
        <p:nvPicPr>
          <p:cNvPr id="22" name="Image 3" descr="/mnt/data/_extract_v4/ppt/media/image-1-5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4" name="Text 18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02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  <p:pic>
        <p:nvPicPr>
          <p:cNvPr id="27" name="Picture 26" descr="slide_02_title_0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352" y="1051560"/>
            <a:ext cx="4663440" cy="658368"/>
          </a:xfrm>
          <a:prstGeom prst="rect">
            <a:avLst/>
          </a:prstGeom>
        </p:spPr>
      </p:pic>
      <p:pic>
        <p:nvPicPr>
          <p:cNvPr id="28" name="Picture 27" descr="slide_02_title_0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352" y="1709928"/>
            <a:ext cx="4663440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rev_pdf_extract/img-022.jpg">    </p:cNvPr>
          <p:cNvPicPr>
            <a:picLocks noChangeAspect="1"/>
          </p:cNvPicPr>
          <p:nvPr/>
        </p:nvPicPr>
        <p:blipFill>
          <a:blip r:embed="rId1"/>
          <a:srcRect l="0" r="0" t="26145" b="2614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9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640080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ПРОВЕРИТЬ ГОРОД И ФОРМАТ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468880"/>
            <a:ext cx="5349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Если вы рассматриваете запуск ЗАБЕЙ в своем городе, начните с короткого разговора: город, помещение, формат и ожидания партнера.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58368" y="3703320"/>
            <a:ext cx="5120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58368" y="3959352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Проверить, свободен ли город для открытия ЗАБЕЙ</a:t>
            </a:r>
            <a:endParaRPr lang="en-US" sz="880" dirty="0"/>
          </a:p>
        </p:txBody>
      </p:sp>
      <p:sp>
        <p:nvSpPr>
          <p:cNvPr id="11" name="Text 8"/>
          <p:cNvSpPr/>
          <p:nvPr/>
        </p:nvSpPr>
        <p:spPr>
          <a:xfrm>
            <a:off x="658368" y="4142232"/>
            <a:ext cx="5120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2.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58368" y="4398264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Провести первичный разбор города, локации и конкурентов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658368" y="4581144"/>
            <a:ext cx="5120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3.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58368" y="4837176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Подобрать формат: Compact, Standard или Flagship</a:t>
            </a:r>
            <a:endParaRPr lang="en-US" sz="880" dirty="0"/>
          </a:p>
        </p:txBody>
      </p:sp>
      <p:sp>
        <p:nvSpPr>
          <p:cNvPr id="15" name="Text 12"/>
          <p:cNvSpPr/>
          <p:nvPr/>
        </p:nvSpPr>
        <p:spPr>
          <a:xfrm>
            <a:off x="658368" y="5020056"/>
            <a:ext cx="5120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4.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58368" y="5276088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Рассчитать смету и финансовую модель под конкретное помещение</a:t>
            </a:r>
            <a:endParaRPr lang="en-US" sz="880" dirty="0"/>
          </a:p>
        </p:txBody>
      </p:sp>
      <p:pic>
        <p:nvPicPr>
          <p:cNvPr id="26" name="Picture 25" descr="zabey_brush_from_ref_top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804" y="5461163"/>
            <a:ext cx="4740249" cy="763706"/>
          </a:xfrm>
          <a:prstGeom prst="rect">
            <a:avLst/>
          </a:prstGeom>
        </p:spPr>
      </p:pic>
      <p:sp>
        <p:nvSpPr>
          <p:cNvPr id="17" name="Shape 14"/>
          <p:cNvSpPr/>
          <p:nvPr/>
        </p:nvSpPr>
        <p:spPr>
          <a:xfrm>
            <a:off x="658368" y="5577840"/>
            <a:ext cx="4389120" cy="530352"/>
          </a:xfrm>
          <a:prstGeom prst="roundRect">
            <a:avLst>
              <a:gd name="adj" fmla="val 27586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896112" y="5779008"/>
            <a:ext cx="39319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b="1" dirty="0">
                <a:solidFill>
                  <a:srgbClr val="F7ECD7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ЗАБЕЙ на сомнения — начни действовать</a:t>
            </a:r>
            <a:endParaRPr lang="en-US" sz="920" dirty="0"/>
          </a:p>
        </p:txBody>
      </p:sp>
      <p:sp>
        <p:nvSpPr>
          <p:cNvPr id="19" name="Text 16"/>
          <p:cNvSpPr/>
          <p:nvPr/>
        </p:nvSpPr>
        <p:spPr>
          <a:xfrm>
            <a:off x="7543800" y="5212080"/>
            <a:ext cx="3291840" cy="5029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zabey.space/franchise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+7 (989) 855-72-14</a:t>
            </a:r>
            <a:endParaRPr lang="en-US" sz="1400" dirty="0"/>
          </a:p>
        </p:txBody>
      </p:sp>
      <p:pic>
        <p:nvPicPr>
          <p:cNvPr id="20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2" name="Text 18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20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20</a:t>
            </a:fld>
            <a:endParaRPr lang="en-US"/>
          </a:p>
        </p:txBody>
      </p:sp>
      <p:pic>
        <p:nvPicPr>
          <p:cNvPr id="27" name="Picture 26" descr="slide_20_title_3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52" y="1005840"/>
            <a:ext cx="4754880" cy="658368"/>
          </a:xfrm>
          <a:prstGeom prst="rect">
            <a:avLst/>
          </a:prstGeom>
        </p:spPr>
      </p:pic>
      <p:pic>
        <p:nvPicPr>
          <p:cNvPr id="28" name="Picture 27" descr="slide_20_title_3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1664208"/>
            <a:ext cx="4754880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1-4.jpg">    </p:cNvPr>
          <p:cNvPicPr>
            <a:picLocks noChangeAspect="1"/>
          </p:cNvPicPr>
          <p:nvPr/>
        </p:nvPicPr>
        <p:blipFill>
          <a:blip r:embed="rId1"/>
          <a:srcRect l="0" r="0" t="22183" b="22183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48640" y="566928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ДЕЙСТВУЮЩАЯ ТОЧКА В КРАСНОДАРЕ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212848"/>
            <a:ext cx="5669280" cy="6583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Краснодар, Красная 108. Работает с августа 2024 года. Показатели ниже — по действующей точке и не являются гарантией для новых объектов.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585216" y="3200400"/>
            <a:ext cx="1344168" cy="804672"/>
          </a:xfrm>
          <a:prstGeom prst="roundRect">
            <a:avLst>
              <a:gd name="adj" fmla="val 18182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694944" y="3364992"/>
            <a:ext cx="1124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130 м²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94944" y="3730752"/>
            <a:ext cx="1124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площадь точки</a:t>
            </a:r>
            <a:endParaRPr lang="en-US" sz="720" dirty="0"/>
          </a:p>
        </p:txBody>
      </p:sp>
      <p:sp>
        <p:nvSpPr>
          <p:cNvPr id="12" name="Shape 9"/>
          <p:cNvSpPr/>
          <p:nvPr/>
        </p:nvSpPr>
        <p:spPr>
          <a:xfrm>
            <a:off x="2093976" y="3200400"/>
            <a:ext cx="1344168" cy="804672"/>
          </a:xfrm>
          <a:prstGeom prst="roundRect">
            <a:avLst>
              <a:gd name="adj" fmla="val 18182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2203704" y="3364992"/>
            <a:ext cx="1124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60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2203704" y="3730752"/>
            <a:ext cx="1124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посадочных мест</a:t>
            </a:r>
            <a:endParaRPr lang="en-US" sz="720" dirty="0"/>
          </a:p>
        </p:txBody>
      </p:sp>
      <p:sp>
        <p:nvSpPr>
          <p:cNvPr id="15" name="Shape 12"/>
          <p:cNvSpPr/>
          <p:nvPr/>
        </p:nvSpPr>
        <p:spPr>
          <a:xfrm>
            <a:off x="3602736" y="3200400"/>
            <a:ext cx="1344168" cy="804672"/>
          </a:xfrm>
          <a:prstGeom prst="roundRect">
            <a:avLst>
              <a:gd name="adj" fmla="val 18182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3712464" y="3364992"/>
            <a:ext cx="1124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2 VIP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3712464" y="3730752"/>
            <a:ext cx="1124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комнаты</a:t>
            </a:r>
            <a:endParaRPr lang="en-US" sz="720" dirty="0"/>
          </a:p>
        </p:txBody>
      </p:sp>
      <p:sp>
        <p:nvSpPr>
          <p:cNvPr id="18" name="Shape 15"/>
          <p:cNvSpPr/>
          <p:nvPr/>
        </p:nvSpPr>
        <p:spPr>
          <a:xfrm>
            <a:off x="5111496" y="3200400"/>
            <a:ext cx="1344168" cy="804672"/>
          </a:xfrm>
          <a:prstGeom prst="roundRect">
            <a:avLst>
              <a:gd name="adj" fmla="val 18182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5221224" y="3364992"/>
            <a:ext cx="1124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3 000 ₽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5221224" y="3730752"/>
            <a:ext cx="1124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средний чек</a:t>
            </a:r>
            <a:endParaRPr lang="en-US" sz="720" dirty="0"/>
          </a:p>
        </p:txBody>
      </p:sp>
      <p:pic>
        <p:nvPicPr>
          <p:cNvPr id="38" name="Picture 37" descr="zabey_brush_from_ref_bottom_wide_cor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52" y="4127968"/>
            <a:ext cx="1453896" cy="997793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585216" y="4224528"/>
            <a:ext cx="1344168" cy="804672"/>
          </a:xfrm>
          <a:prstGeom prst="roundRect">
            <a:avLst>
              <a:gd name="adj" fmla="val 18182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694944" y="4389120"/>
            <a:ext cx="1124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1,4 млн ₽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694944" y="4754880"/>
            <a:ext cx="1124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выручка / мес.</a:t>
            </a:r>
            <a:endParaRPr lang="en-US" sz="720" dirty="0"/>
          </a:p>
        </p:txBody>
      </p:sp>
      <p:pic>
        <p:nvPicPr>
          <p:cNvPr id="39" name="Picture 38" descr="zabey_brush_from_ref_bottom_wide_cor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9112" y="4127968"/>
            <a:ext cx="1453896" cy="997793"/>
          </a:xfrm>
          <a:prstGeom prst="rect">
            <a:avLst/>
          </a:prstGeom>
        </p:spPr>
      </p:pic>
      <p:sp>
        <p:nvSpPr>
          <p:cNvPr id="24" name="Shape 21"/>
          <p:cNvSpPr/>
          <p:nvPr/>
        </p:nvSpPr>
        <p:spPr>
          <a:xfrm>
            <a:off x="2093976" y="4224528"/>
            <a:ext cx="1344168" cy="804672"/>
          </a:xfrm>
          <a:prstGeom prst="roundRect">
            <a:avLst>
              <a:gd name="adj" fmla="val 18182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2203704" y="4389120"/>
            <a:ext cx="1124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400 тыс. ₽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2203704" y="4754880"/>
            <a:ext cx="1124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чистая прибыль / мес.</a:t>
            </a:r>
            <a:endParaRPr lang="en-US" sz="720" dirty="0"/>
          </a:p>
        </p:txBody>
      </p:sp>
      <p:sp>
        <p:nvSpPr>
          <p:cNvPr id="27" name="Shape 24"/>
          <p:cNvSpPr/>
          <p:nvPr/>
        </p:nvSpPr>
        <p:spPr>
          <a:xfrm>
            <a:off x="3602736" y="4224528"/>
            <a:ext cx="1344168" cy="804672"/>
          </a:xfrm>
          <a:prstGeom prst="roundRect">
            <a:avLst>
              <a:gd name="adj" fmla="val 18182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8" name="Text 25"/>
          <p:cNvSpPr/>
          <p:nvPr/>
        </p:nvSpPr>
        <p:spPr>
          <a:xfrm>
            <a:off x="3712464" y="4389120"/>
            <a:ext cx="1124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5,0</a:t>
            </a:r>
            <a:endParaRPr lang="en-US" sz="1700" dirty="0"/>
          </a:p>
        </p:txBody>
      </p:sp>
      <p:sp>
        <p:nvSpPr>
          <p:cNvPr id="29" name="Text 26"/>
          <p:cNvSpPr/>
          <p:nvPr/>
        </p:nvSpPr>
        <p:spPr>
          <a:xfrm>
            <a:off x="3712464" y="4754880"/>
            <a:ext cx="1124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Яндекс и 2ГИС</a:t>
            </a:r>
            <a:endParaRPr lang="en-US" sz="720" dirty="0"/>
          </a:p>
        </p:txBody>
      </p:sp>
      <p:sp>
        <p:nvSpPr>
          <p:cNvPr id="30" name="Shape 27"/>
          <p:cNvSpPr/>
          <p:nvPr/>
        </p:nvSpPr>
        <p:spPr>
          <a:xfrm>
            <a:off x="5111496" y="4224528"/>
            <a:ext cx="1344168" cy="804672"/>
          </a:xfrm>
          <a:prstGeom prst="roundRect">
            <a:avLst>
              <a:gd name="adj" fmla="val 18182"/>
            </a:avLst>
          </a:prstGeom>
          <a:solidFill>
            <a:srgbClr val="000000">
              <a:alpha val="58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221224" y="4389120"/>
            <a:ext cx="11247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4 млн ₽</a:t>
            </a:r>
            <a:endParaRPr lang="en-US" sz="1700" dirty="0"/>
          </a:p>
        </p:txBody>
      </p:sp>
      <p:sp>
        <p:nvSpPr>
          <p:cNvPr id="32" name="Text 29"/>
          <p:cNvSpPr/>
          <p:nvPr/>
        </p:nvSpPr>
        <p:spPr>
          <a:xfrm>
            <a:off x="5221224" y="4754880"/>
            <a:ext cx="1124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инвестиции точки</a:t>
            </a:r>
            <a:endParaRPr lang="en-US" sz="720" dirty="0"/>
          </a:p>
        </p:txBody>
      </p:sp>
      <p:sp>
        <p:nvSpPr>
          <p:cNvPr id="33" name="Text 30"/>
          <p:cNvSpPr/>
          <p:nvPr/>
        </p:nvSpPr>
        <p:spPr>
          <a:xfrm>
            <a:off x="585216" y="5394960"/>
            <a:ext cx="6035040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Рентабельность по чистой прибыли ≈28,6%. Расчетная окупаемость действующей точки — около 10 месяцев. Плановый диапазон для новых партнеров — 12–18 месяцев.</a:t>
            </a:r>
            <a:endParaRPr lang="en-US" sz="850" dirty="0"/>
          </a:p>
        </p:txBody>
      </p:sp>
      <p:pic>
        <p:nvPicPr>
          <p:cNvPr id="34" name="Image 1" descr="/mnt/data/_extract_v4/ppt/media/image-1-6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0" y="1325880"/>
            <a:ext cx="1554480" cy="1554480"/>
          </a:xfrm>
          <a:prstGeom prst="rect">
            <a:avLst/>
          </a:prstGeom>
        </p:spPr>
      </p:pic>
      <p:pic>
        <p:nvPicPr>
          <p:cNvPr id="35" name="Image 2" descr="/mnt/data/_extract_v4/ppt/media/image-1-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36" name="Text 31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37" name="Text 32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03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  <p:pic>
        <p:nvPicPr>
          <p:cNvPr id="40" name="Picture 39" descr="slide_03_title_0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064" y="914400"/>
            <a:ext cx="5486400" cy="585216"/>
          </a:xfrm>
          <a:prstGeom prst="rect">
            <a:avLst/>
          </a:prstGeom>
        </p:spPr>
      </p:pic>
      <p:pic>
        <p:nvPicPr>
          <p:cNvPr id="41" name="Picture 40" descr="slide_03_title_0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064" y="1499616"/>
            <a:ext cx="5486400" cy="5852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1-3.jpg">    </p:cNvPr>
          <p:cNvPicPr>
            <a:picLocks noChangeAspect="1"/>
          </p:cNvPicPr>
          <p:nvPr/>
        </p:nvPicPr>
        <p:blipFill>
          <a:blip r:embed="rId1"/>
          <a:srcRect l="0" r="0" t="24038" b="24038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8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64008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РЫНКУ НУЖЕН ФОРМАТ С ПРИЧИНОЙ ВЫБОРА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304288"/>
            <a:ext cx="5257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На рынке много похожих мест. Формат, который гость быстро понимает и запоминает, получает преимущество.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85216" y="315468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Стандартные проблемы запуска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6355080" y="315468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Почему именно ЗАБЕЙ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85216" y="3602736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65F4E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1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969264" y="3584448"/>
            <a:ext cx="3364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Однотипность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969264" y="3803904"/>
            <a:ext cx="33649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места похожи, бренд сложно запомнить</a:t>
            </a:r>
            <a:endParaRPr lang="en-US" sz="870" dirty="0"/>
          </a:p>
        </p:txBody>
      </p:sp>
      <p:sp>
        <p:nvSpPr>
          <p:cNvPr id="14" name="Text 11"/>
          <p:cNvSpPr/>
          <p:nvPr/>
        </p:nvSpPr>
        <p:spPr>
          <a:xfrm>
            <a:off x="585216" y="4169664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65F4E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969264" y="4151376"/>
            <a:ext cx="3364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Нет причины вернуться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969264" y="4370832"/>
            <a:ext cx="33649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выбор строится на близости или цене</a:t>
            </a:r>
            <a:endParaRPr lang="en-US" sz="870" dirty="0"/>
          </a:p>
        </p:txBody>
      </p:sp>
      <p:sp>
        <p:nvSpPr>
          <p:cNvPr id="17" name="Text 14"/>
          <p:cNvSpPr/>
          <p:nvPr/>
        </p:nvSpPr>
        <p:spPr>
          <a:xfrm>
            <a:off x="585216" y="4736592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65F4E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969264" y="4718304"/>
            <a:ext cx="3364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Ручное управление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969264" y="4937760"/>
            <a:ext cx="33649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без стандартов бизнес зависит от команды</a:t>
            </a:r>
            <a:endParaRPr lang="en-US" sz="870" dirty="0"/>
          </a:p>
        </p:txBody>
      </p:sp>
      <p:sp>
        <p:nvSpPr>
          <p:cNvPr id="20" name="Text 17"/>
          <p:cNvSpPr/>
          <p:nvPr/>
        </p:nvSpPr>
        <p:spPr>
          <a:xfrm>
            <a:off x="6355080" y="3602736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65F4E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1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6739128" y="3584448"/>
            <a:ext cx="3364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Спрос есть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739128" y="3803904"/>
            <a:ext cx="33649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вечерний досуг остается востребованным</a:t>
            </a:r>
            <a:endParaRPr lang="en-US" sz="870" dirty="0"/>
          </a:p>
        </p:txBody>
      </p:sp>
      <p:sp>
        <p:nvSpPr>
          <p:cNvPr id="23" name="Text 20"/>
          <p:cNvSpPr/>
          <p:nvPr/>
        </p:nvSpPr>
        <p:spPr>
          <a:xfrm>
            <a:off x="6355080" y="4169664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65F4E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2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6739128" y="4151376"/>
            <a:ext cx="3364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Эмоция важнее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6739128" y="4370832"/>
            <a:ext cx="33649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гость выбирает атмосферу и сервис</a:t>
            </a:r>
            <a:endParaRPr lang="en-US" sz="870" dirty="0"/>
          </a:p>
        </p:txBody>
      </p:sp>
      <p:sp>
        <p:nvSpPr>
          <p:cNvPr id="26" name="Text 23"/>
          <p:cNvSpPr/>
          <p:nvPr/>
        </p:nvSpPr>
        <p:spPr>
          <a:xfrm>
            <a:off x="6355080" y="4736592"/>
            <a:ext cx="292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65F4E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3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6739128" y="4718304"/>
            <a:ext cx="3364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Нужна отличимость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6739128" y="4937760"/>
            <a:ext cx="33649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побеждают форматы с ясной идеей</a:t>
            </a:r>
            <a:endParaRPr lang="en-US" sz="870" dirty="0"/>
          </a:p>
        </p:txBody>
      </p:sp>
      <p:pic>
        <p:nvPicPr>
          <p:cNvPr id="34" name="Picture 33" descr="zabey_brush_from_ref_center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11" y="5473233"/>
            <a:ext cx="10468051" cy="684702"/>
          </a:xfrm>
          <a:prstGeom prst="rect">
            <a:avLst/>
          </a:prstGeom>
        </p:spPr>
      </p:pic>
      <p:sp>
        <p:nvSpPr>
          <p:cNvPr id="29" name="Shape 26"/>
          <p:cNvSpPr/>
          <p:nvPr/>
        </p:nvSpPr>
        <p:spPr>
          <a:xfrm>
            <a:off x="585216" y="5577840"/>
            <a:ext cx="9692640" cy="475488"/>
          </a:xfrm>
          <a:prstGeom prst="roundRect">
            <a:avLst>
              <a:gd name="adj" fmla="val 30769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777240" y="5733288"/>
            <a:ext cx="9235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Проблема стала возможностью: рынку нужен формат с четкой причиной выбора.</a:t>
            </a:r>
            <a:endParaRPr lang="en-US" sz="950" dirty="0"/>
          </a:p>
        </p:txBody>
      </p:sp>
      <p:pic>
        <p:nvPicPr>
          <p:cNvPr id="31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33" name="Text 29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04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  <p:pic>
        <p:nvPicPr>
          <p:cNvPr id="35" name="Picture 34" descr="slide_04_title_0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1005840"/>
            <a:ext cx="5303520" cy="621792"/>
          </a:xfrm>
          <a:prstGeom prst="rect">
            <a:avLst/>
          </a:prstGeom>
        </p:spPr>
      </p:pic>
      <p:pic>
        <p:nvPicPr>
          <p:cNvPr id="36" name="Picture 35" descr="slide_04_title_0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1627632"/>
            <a:ext cx="530352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5-1.jpg">    </p:cNvPr>
          <p:cNvPicPr>
            <a:picLocks noChangeAspect="1"/>
          </p:cNvPicPr>
          <p:nvPr/>
        </p:nvPicPr>
        <p:blipFill>
          <a:blip r:embed="rId1"/>
          <a:srcRect l="0" r="0" t="26453" b="26453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8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640080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СИСТЕМА, А НЕ ИДЕЯ С НУЛЯ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267712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Франчайзи получает готовую логику пространства: атмосфера, продукт, бар, сервис, операционная модель и материалы запуска.</a:t>
            </a:r>
            <a:endParaRPr lang="en-US" sz="1270" dirty="0"/>
          </a:p>
        </p:txBody>
      </p:sp>
      <p:sp>
        <p:nvSpPr>
          <p:cNvPr id="9" name="Shape 6"/>
          <p:cNvSpPr/>
          <p:nvPr/>
        </p:nvSpPr>
        <p:spPr>
          <a:xfrm>
            <a:off x="585216" y="3246120"/>
            <a:ext cx="1874520" cy="566928"/>
          </a:xfrm>
          <a:prstGeom prst="roundRect">
            <a:avLst>
              <a:gd name="adj" fmla="val 29032"/>
            </a:avLst>
          </a:prstGeom>
          <a:solidFill>
            <a:srgbClr val="000000">
              <a:alpha val="5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731520" y="3383280"/>
            <a:ext cx="1581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Атмосфера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731520" y="3630168"/>
            <a:ext cx="158191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интерьер, свет, музыка</a:t>
            </a:r>
            <a:endParaRPr lang="en-US" sz="660" dirty="0"/>
          </a:p>
        </p:txBody>
      </p:sp>
      <p:sp>
        <p:nvSpPr>
          <p:cNvPr id="12" name="Shape 9"/>
          <p:cNvSpPr/>
          <p:nvPr/>
        </p:nvSpPr>
        <p:spPr>
          <a:xfrm>
            <a:off x="2706624" y="3246120"/>
            <a:ext cx="1874520" cy="566928"/>
          </a:xfrm>
          <a:prstGeom prst="roundRect">
            <a:avLst>
              <a:gd name="adj" fmla="val 29032"/>
            </a:avLst>
          </a:prstGeom>
          <a:solidFill>
            <a:srgbClr val="000000">
              <a:alpha val="5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2852928" y="3383280"/>
            <a:ext cx="1581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Основной продукт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852928" y="3630168"/>
            <a:ext cx="158191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качество и стандарты</a:t>
            </a:r>
            <a:endParaRPr lang="en-US" sz="660" dirty="0"/>
          </a:p>
        </p:txBody>
      </p:sp>
      <p:sp>
        <p:nvSpPr>
          <p:cNvPr id="15" name="Shape 12"/>
          <p:cNvSpPr/>
          <p:nvPr/>
        </p:nvSpPr>
        <p:spPr>
          <a:xfrm>
            <a:off x="585216" y="3995928"/>
            <a:ext cx="1874520" cy="566928"/>
          </a:xfrm>
          <a:prstGeom prst="roundRect">
            <a:avLst>
              <a:gd name="adj" fmla="val 29032"/>
            </a:avLst>
          </a:prstGeom>
          <a:solidFill>
            <a:srgbClr val="000000">
              <a:alpha val="5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731520" y="4133088"/>
            <a:ext cx="1581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Бар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31520" y="4379976"/>
            <a:ext cx="158191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карта и классика вместе</a:t>
            </a:r>
            <a:endParaRPr lang="en-US" sz="660" dirty="0"/>
          </a:p>
        </p:txBody>
      </p:sp>
      <p:pic>
        <p:nvPicPr>
          <p:cNvPr id="33" name="Picture 32" descr="zabey_brush_from_ref_bottom_wide_cor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1644" y="3927897"/>
            <a:ext cx="2024481" cy="702990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2706624" y="3995928"/>
            <a:ext cx="1874520" cy="566928"/>
          </a:xfrm>
          <a:prstGeom prst="roundRect">
            <a:avLst>
              <a:gd name="adj" fmla="val 29032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2852928" y="4133088"/>
            <a:ext cx="1581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Релакс / WOW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2852928" y="4379976"/>
            <a:ext cx="158191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массажные сценарии</a:t>
            </a:r>
            <a:endParaRPr lang="en-US" sz="660" dirty="0"/>
          </a:p>
        </p:txBody>
      </p:sp>
      <p:sp>
        <p:nvSpPr>
          <p:cNvPr id="21" name="Shape 18"/>
          <p:cNvSpPr/>
          <p:nvPr/>
        </p:nvSpPr>
        <p:spPr>
          <a:xfrm>
            <a:off x="585216" y="4745736"/>
            <a:ext cx="1874520" cy="566928"/>
          </a:xfrm>
          <a:prstGeom prst="roundRect">
            <a:avLst>
              <a:gd name="adj" fmla="val 29032"/>
            </a:avLst>
          </a:prstGeom>
          <a:solidFill>
            <a:srgbClr val="000000">
              <a:alpha val="5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731520" y="4882896"/>
            <a:ext cx="1581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Сервис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731520" y="5129784"/>
            <a:ext cx="158191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понятный путь гостя</a:t>
            </a:r>
            <a:endParaRPr lang="en-US" sz="660" dirty="0"/>
          </a:p>
        </p:txBody>
      </p:sp>
      <p:sp>
        <p:nvSpPr>
          <p:cNvPr id="24" name="Shape 21"/>
          <p:cNvSpPr/>
          <p:nvPr/>
        </p:nvSpPr>
        <p:spPr>
          <a:xfrm>
            <a:off x="2706624" y="4745736"/>
            <a:ext cx="1874520" cy="566928"/>
          </a:xfrm>
          <a:prstGeom prst="roundRect">
            <a:avLst>
              <a:gd name="adj" fmla="val 29032"/>
            </a:avLst>
          </a:prstGeom>
          <a:solidFill>
            <a:srgbClr val="000000">
              <a:alpha val="5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2852928" y="4882896"/>
            <a:ext cx="1581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Операционная модель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2852928" y="5129784"/>
            <a:ext cx="158191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6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регламенты и контроль</a:t>
            </a:r>
            <a:endParaRPr lang="en-US" sz="660" dirty="0"/>
          </a:p>
        </p:txBody>
      </p:sp>
      <p:sp>
        <p:nvSpPr>
          <p:cNvPr id="27" name="Shape 24"/>
          <p:cNvSpPr/>
          <p:nvPr/>
        </p:nvSpPr>
        <p:spPr>
          <a:xfrm>
            <a:off x="585216" y="5715000"/>
            <a:ext cx="3995928" cy="438912"/>
          </a:xfrm>
          <a:prstGeom prst="roundRect">
            <a:avLst>
              <a:gd name="adj" fmla="val 33333"/>
            </a:avLst>
          </a:prstGeom>
          <a:solidFill>
            <a:srgbClr val="000000">
              <a:alpha val="6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8" name="Text 25"/>
          <p:cNvSpPr/>
          <p:nvPr/>
        </p:nvSpPr>
        <p:spPr>
          <a:xfrm>
            <a:off x="777240" y="5843016"/>
            <a:ext cx="3611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Для партнера: упакованная модель открытия и управления, а не запуск с нуля</a:t>
            </a:r>
            <a:endParaRPr lang="en-US" sz="780" dirty="0"/>
          </a:p>
        </p:txBody>
      </p:sp>
      <p:pic>
        <p:nvPicPr>
          <p:cNvPr id="29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520" y="411480"/>
            <a:ext cx="914400" cy="914400"/>
          </a:xfrm>
          <a:prstGeom prst="rect">
            <a:avLst/>
          </a:prstGeom>
        </p:spPr>
      </p:pic>
      <p:pic>
        <p:nvPicPr>
          <p:cNvPr id="30" name="Image 2" descr="/mnt/data/_extract_v4/ppt/media/image-1-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32" name="Text 27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05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  <p:pic>
        <p:nvPicPr>
          <p:cNvPr id="34" name="Picture 33" descr="slide_05_title_09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960120"/>
            <a:ext cx="4663440" cy="621792"/>
          </a:xfrm>
          <a:prstGeom prst="rect">
            <a:avLst/>
          </a:prstGeom>
        </p:spPr>
      </p:pic>
      <p:pic>
        <p:nvPicPr>
          <p:cNvPr id="35" name="Picture 34" descr="slide_05_title_10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40" y="1581912"/>
            <a:ext cx="4663440" cy="6217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6-1.jpg">    </p:cNvPr>
          <p:cNvPicPr>
            <a:picLocks noChangeAspect="1"/>
          </p:cNvPicPr>
          <p:nvPr/>
        </p:nvPicPr>
        <p:blipFill>
          <a:blip r:embed="rId1"/>
          <a:srcRect l="0" r="0" t="24984" b="2498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62179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ОТЛИЧИЕ, КОТОРОЕ ГОСТЬ ПОНИМАЕТ СРАЗУ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331720"/>
            <a:ext cx="5577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ЗАБЕЙ не копирует «черно-золотой люкс»: бренд строит характер своего места — живой, теплый, дерзкий и понятный.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58368" y="333756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Релакс-механика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58368" y="3593592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расслабляющие элементы сервиса</a:t>
            </a:r>
            <a:endParaRPr lang="en-US" sz="880" dirty="0"/>
          </a:p>
        </p:txBody>
      </p:sp>
      <p:sp>
        <p:nvSpPr>
          <p:cNvPr id="11" name="Text 8"/>
          <p:cNvSpPr/>
          <p:nvPr/>
        </p:nvSpPr>
        <p:spPr>
          <a:xfrm>
            <a:off x="658368" y="386791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Авторские кальяны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58368" y="412394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вкусовые сценарии как причина прийти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658368" y="4398264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Барная карта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58368" y="4654296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классика, напитки и атмосфера своего места</a:t>
            </a:r>
            <a:endParaRPr lang="en-US" sz="880" dirty="0"/>
          </a:p>
        </p:txBody>
      </p:sp>
      <p:sp>
        <p:nvSpPr>
          <p:cNvPr id="15" name="Text 12"/>
          <p:cNvSpPr/>
          <p:nvPr/>
        </p:nvSpPr>
        <p:spPr>
          <a:xfrm>
            <a:off x="658368" y="4928616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WOW-эффект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58368" y="5184648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запоминаемость → повторные визиты</a:t>
            </a:r>
            <a:endParaRPr lang="en-US" sz="880" dirty="0"/>
          </a:p>
        </p:txBody>
      </p:sp>
      <p:sp>
        <p:nvSpPr>
          <p:cNvPr id="17" name="Shape 14"/>
          <p:cNvSpPr/>
          <p:nvPr/>
        </p:nvSpPr>
        <p:spPr>
          <a:xfrm>
            <a:off x="658368" y="5870448"/>
            <a:ext cx="3657600" cy="45720"/>
          </a:xfrm>
          <a:prstGeom prst="rect">
            <a:avLst/>
          </a:prstGeom>
          <a:solidFill>
            <a:srgbClr val="C65F4E"/>
          </a:solidFill>
          <a:ln w="12700">
            <a:solidFill>
              <a:srgbClr val="C65F4E">
                <a:alpha val="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18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0" name="Text 16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06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  <p:pic>
        <p:nvPicPr>
          <p:cNvPr id="26" name="Picture 25" descr="slide_06_title_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960120"/>
            <a:ext cx="6035040" cy="603504"/>
          </a:xfrm>
          <a:prstGeom prst="rect">
            <a:avLst/>
          </a:prstGeom>
        </p:spPr>
      </p:pic>
      <p:pic>
        <p:nvPicPr>
          <p:cNvPr id="27" name="Picture 26" descr="slide_06_title_1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52" y="1563624"/>
            <a:ext cx="6035040" cy="6035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7-1.jpg">    </p:cNvPr>
          <p:cNvPicPr>
            <a:picLocks noChangeAspect="1"/>
          </p:cNvPicPr>
          <p:nvPr/>
        </p:nvPicPr>
        <p:blipFill>
          <a:blip r:embed="rId1"/>
          <a:srcRect l="0" r="0" t="26359" b="2635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6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621792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ПОВТОРНЫЕ ВИЗИТЫ СТРОЯТСЯ НА СЦЕНАРИИ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143000" y="2651760"/>
            <a:ext cx="4937760" cy="530352"/>
          </a:xfrm>
          <a:prstGeom prst="roundRect">
            <a:avLst>
              <a:gd name="adj" fmla="val 27586"/>
            </a:avLst>
          </a:prstGeom>
          <a:solidFill>
            <a:srgbClr val="000000">
              <a:alpha val="5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97480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65F4E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25880" y="2807208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Узнал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2788920" y="2834640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карты, соцсети, рекомендации</a:t>
            </a:r>
            <a:endParaRPr lang="en-US" sz="820" dirty="0"/>
          </a:p>
        </p:txBody>
      </p:sp>
      <p:sp>
        <p:nvSpPr>
          <p:cNvPr id="12" name="Shape 9"/>
          <p:cNvSpPr/>
          <p:nvPr/>
        </p:nvSpPr>
        <p:spPr>
          <a:xfrm>
            <a:off x="1143000" y="3438144"/>
            <a:ext cx="4937760" cy="530352"/>
          </a:xfrm>
          <a:prstGeom prst="roundRect">
            <a:avLst>
              <a:gd name="adj" fmla="val 27586"/>
            </a:avLst>
          </a:prstGeom>
          <a:solidFill>
            <a:srgbClr val="000000">
              <a:alpha val="5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640080" y="3483864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65F4E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1325880" y="3593592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Пришел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2788920" y="3621024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встреча, посадка, сценарий</a:t>
            </a:r>
            <a:endParaRPr lang="en-US" sz="820" dirty="0"/>
          </a:p>
        </p:txBody>
      </p:sp>
      <p:sp>
        <p:nvSpPr>
          <p:cNvPr id="16" name="Shape 13"/>
          <p:cNvSpPr/>
          <p:nvPr/>
        </p:nvSpPr>
        <p:spPr>
          <a:xfrm>
            <a:off x="1143000" y="4224528"/>
            <a:ext cx="4937760" cy="530352"/>
          </a:xfrm>
          <a:prstGeom prst="roundRect">
            <a:avLst>
              <a:gd name="adj" fmla="val 27586"/>
            </a:avLst>
          </a:prstGeom>
          <a:solidFill>
            <a:srgbClr val="000000">
              <a:alpha val="5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640080" y="4270248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65F4E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325880" y="4379976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Отдохнул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2788920" y="4407408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напитки, релакс, компания</a:t>
            </a:r>
            <a:endParaRPr lang="en-US" sz="820" dirty="0"/>
          </a:p>
        </p:txBody>
      </p:sp>
      <p:pic>
        <p:nvPicPr>
          <p:cNvPr id="28" name="Picture 27" descr="zabey_brush_from_ref_bottom_wide_cor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490" y="4894235"/>
            <a:ext cx="5332780" cy="763706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>
            <a:off x="1143000" y="5010912"/>
            <a:ext cx="4937760" cy="530352"/>
          </a:xfrm>
          <a:prstGeom prst="roundRect">
            <a:avLst>
              <a:gd name="adj" fmla="val 27586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640080" y="5056632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7ECD7"/>
                </a:solidFill>
                <a:latin typeface="RIVERHACK_СYR" pitchFamily="34" charset="0"/>
                <a:ea typeface="RIVERHACK_СYR" pitchFamily="34" charset="-122"/>
                <a:cs typeface="RIVERHACK_СYR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1325880" y="5166360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Вернулся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2788920" y="5193792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сервис, продукт и ощущение «здесь можно выдохнуть»</a:t>
            </a:r>
            <a:endParaRPr lang="en-US" sz="820" dirty="0"/>
          </a:p>
        </p:txBody>
      </p:sp>
      <p:pic>
        <p:nvPicPr>
          <p:cNvPr id="24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2680" y="384048"/>
            <a:ext cx="822960" cy="822960"/>
          </a:xfrm>
          <a:prstGeom prst="rect">
            <a:avLst/>
          </a:prstGeom>
        </p:spPr>
      </p:pic>
      <p:pic>
        <p:nvPicPr>
          <p:cNvPr id="25" name="Image 2" descr="/mnt/data/_extract_v4/ppt/media/image-1-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7" name="Text 22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07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  <p:pic>
        <p:nvPicPr>
          <p:cNvPr id="29" name="Picture 28" descr="slide_07_title_1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960120"/>
            <a:ext cx="5029200" cy="658368"/>
          </a:xfrm>
          <a:prstGeom prst="rect">
            <a:avLst/>
          </a:prstGeom>
        </p:spPr>
      </p:pic>
      <p:pic>
        <p:nvPicPr>
          <p:cNvPr id="30" name="Picture 29" descr="slide_07_title_14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352" y="1618488"/>
            <a:ext cx="5029200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11-4.jpg">    </p:cNvPr>
          <p:cNvPicPr>
            <a:picLocks noChangeAspect="1"/>
          </p:cNvPicPr>
          <p:nvPr/>
        </p:nvPicPr>
        <p:blipFill>
          <a:blip r:embed="rId1"/>
          <a:srcRect l="0" r="0" t="24374" b="243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7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64008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 ДЕЙСТВУЮЩЕЙ ТОЧКЕ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85216" y="233172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Презентация показывает ориентиры текущей модели. Для нового города расчет делается после выбора помещения, площади и формата.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58368" y="3246120"/>
            <a:ext cx="2286000" cy="914400"/>
          </a:xfrm>
          <a:prstGeom prst="roundRect">
            <a:avLst>
              <a:gd name="adj" fmla="val 16000"/>
            </a:avLst>
          </a:prstGeom>
          <a:solidFill>
            <a:srgbClr val="000000">
              <a:alpha val="6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768096" y="3410712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1,4 млн ₽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768096" y="3776472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средняя выручка / месяц</a:t>
            </a:r>
            <a:endParaRPr lang="en-US" sz="860" dirty="0"/>
          </a:p>
        </p:txBody>
      </p:sp>
      <p:pic>
        <p:nvPicPr>
          <p:cNvPr id="26" name="Picture 25" descr="zabey_brush_from_ref_top_wide_cor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4680" y="3136392"/>
            <a:ext cx="2468880" cy="1133856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3246120" y="3246120"/>
            <a:ext cx="2286000" cy="914400"/>
          </a:xfrm>
          <a:prstGeom prst="roundRect">
            <a:avLst>
              <a:gd name="adj" fmla="val 16000"/>
            </a:avLst>
          </a:prstGeom>
          <a:noFill/>
          <a:ln w="10160">
            <a:noFill/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3355848" y="3410712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400 тыс. ₽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3355848" y="3776472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средняя чистая прибыль / месяц</a:t>
            </a:r>
            <a:endParaRPr lang="en-US" sz="860" dirty="0"/>
          </a:p>
        </p:txBody>
      </p:sp>
      <p:sp>
        <p:nvSpPr>
          <p:cNvPr id="15" name="Shape 12"/>
          <p:cNvSpPr/>
          <p:nvPr/>
        </p:nvSpPr>
        <p:spPr>
          <a:xfrm>
            <a:off x="5833872" y="3246120"/>
            <a:ext cx="2286000" cy="914400"/>
          </a:xfrm>
          <a:prstGeom prst="roundRect">
            <a:avLst>
              <a:gd name="adj" fmla="val 16000"/>
            </a:avLst>
          </a:prstGeom>
          <a:solidFill>
            <a:srgbClr val="000000">
              <a:alpha val="62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5943600" y="3410712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≈28,6%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5943600" y="3776472"/>
            <a:ext cx="2066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рентабельность по чистой прибыли</a:t>
            </a:r>
            <a:endParaRPr lang="en-US" sz="860" dirty="0"/>
          </a:p>
        </p:txBody>
      </p:sp>
      <p:sp>
        <p:nvSpPr>
          <p:cNvPr id="18" name="Text 15"/>
          <p:cNvSpPr/>
          <p:nvPr/>
        </p:nvSpPr>
        <p:spPr>
          <a:xfrm>
            <a:off x="658368" y="4553712"/>
            <a:ext cx="6492240" cy="47548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Показатель зависит от арендной ставки, загрузки, команды, себестоимости и качества операционного управления.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7955280" y="5212080"/>
            <a:ext cx="3566160" cy="640080"/>
          </a:xfrm>
          <a:prstGeom prst="roundRect">
            <a:avLst>
              <a:gd name="adj" fmla="val 22857"/>
            </a:avLst>
          </a:prstGeom>
          <a:solidFill>
            <a:srgbClr val="000000">
              <a:alpha val="55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8138160" y="5422392"/>
            <a:ext cx="3200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Важно: цифры не являются публичной офертой и пересчитываются под конкретный запуск</a:t>
            </a:r>
            <a:endParaRPr lang="en-US" sz="840" dirty="0"/>
          </a:p>
        </p:txBody>
      </p:sp>
      <p:pic>
        <p:nvPicPr>
          <p:cNvPr id="21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23" name="Text 19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08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  <p:pic>
        <p:nvPicPr>
          <p:cNvPr id="27" name="Picture 26" descr="slide_08_title_1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52" y="960120"/>
            <a:ext cx="5486400" cy="640080"/>
          </a:xfrm>
          <a:prstGeom prst="rect">
            <a:avLst/>
          </a:prstGeom>
        </p:spPr>
      </p:pic>
      <p:pic>
        <p:nvPicPr>
          <p:cNvPr id="28" name="Picture 27" descr="slide_08_title_1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" y="1600200"/>
            <a:ext cx="548640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extract_v4/ppt/media/image-15-1.jpg">    </p:cNvPr>
          <p:cNvPicPr>
            <a:picLocks noChangeAspect="1"/>
          </p:cNvPicPr>
          <p:nvPr/>
        </p:nvPicPr>
        <p:blipFill>
          <a:blip r:embed="rId1"/>
          <a:srcRect l="0" r="0" t="25859" b="2585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4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0" y="0"/>
            <a:ext cx="6827349" cy="6858000"/>
          </a:xfrm>
          <a:prstGeom prst="rect">
            <a:avLst/>
          </a:prstGeom>
          <a:solidFill>
            <a:srgbClr val="000000">
              <a:alpha val="8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566928" y="64008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65F4E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НИША НА РЫНКЕ ЛАУНЖ-БАРОВ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585216" y="2176272"/>
            <a:ext cx="6492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ЗАБЕЙ — доступный и отличимый lounge/bar формат: не копирует федеральные сети и не пытается выглядеть как очередной премиальный проект.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58368" y="3337560"/>
            <a:ext cx="41148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Что получает партнер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58368" y="3703320"/>
            <a:ext cx="5852160" cy="8229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D8D0C4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Не абстрактную идею, а модель запуска: бренд, дизайн-логику, меню, стандарты сервиса, поддержку команды, маркетинга и операционных процессов.</a:t>
            </a:r>
            <a:endParaRPr lang="en-US" sz="1320" dirty="0"/>
          </a:p>
        </p:txBody>
      </p:sp>
      <p:sp>
        <p:nvSpPr>
          <p:cNvPr id="10" name="Shape 7"/>
          <p:cNvSpPr/>
          <p:nvPr/>
        </p:nvSpPr>
        <p:spPr>
          <a:xfrm>
            <a:off x="658368" y="5257800"/>
            <a:ext cx="6766560" cy="548640"/>
          </a:xfrm>
          <a:prstGeom prst="roundRect">
            <a:avLst>
              <a:gd name="adj" fmla="val 26667"/>
            </a:avLst>
          </a:prstGeom>
          <a:solidFill>
            <a:srgbClr val="000000">
              <a:alpha val="55000"/>
            </a:srgbClr>
          </a:solidFill>
          <a:ln w="10160">
            <a:solidFill>
              <a:srgbClr val="F7ECD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896112" y="5440680"/>
            <a:ext cx="6309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FFF3DC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Цель: создать место, куда приходят выдохнуть, провести вечер в своем темпе и вернуться снова</a:t>
            </a:r>
            <a:endParaRPr lang="en-US" sz="920" dirty="0"/>
          </a:p>
        </p:txBody>
      </p:sp>
      <p:pic>
        <p:nvPicPr>
          <p:cNvPr id="12" name="Image 1" descr="/mnt/data/_extract_v4/ppt/media/image-1-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6473952"/>
            <a:ext cx="201168" cy="20116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27632" y="653796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франшиза пространства отдыха</a:t>
            </a:r>
            <a:endParaRPr lang="en-US" sz="580" dirty="0"/>
          </a:p>
        </p:txBody>
      </p:sp>
      <p:sp>
        <p:nvSpPr>
          <p:cNvPr id="14" name="Text 10"/>
          <p:cNvSpPr/>
          <p:nvPr/>
        </p:nvSpPr>
        <p:spPr>
          <a:xfrm>
            <a:off x="11475720" y="6519672"/>
            <a:ext cx="29260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550" dirty="0">
                <a:solidFill>
                  <a:srgbClr val="BEB7AA"/>
                </a:solidFill>
                <a:latin typeface="Mulish" pitchFamily="34" charset="0"/>
                <a:ea typeface="Mulish" pitchFamily="34" charset="-122"/>
                <a:cs typeface="Mulish" pitchFamily="34" charset="-120"/>
              </a:rPr>
              <a:t>09</a:t>
            </a:r>
            <a:endParaRPr lang="en-US" sz="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BEB7AA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  <p:pic>
        <p:nvPicPr>
          <p:cNvPr id="26" name="Picture 25" descr="slide_09_title_1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1005840"/>
            <a:ext cx="6583680" cy="6400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RIVERHACK_СYR"/>
        <a:ea typeface="Mulish"/>
        <a:cs typeface="Mulish"/>
        <a:font script="Jpan" typeface="Mulish"/>
        <a:font script="Hang" typeface="Mulish"/>
        <a:font script="Hans" typeface="Mulish"/>
        <a:font script="Hant" typeface="Mulish"/>
        <a:font script="Arab" typeface="Mulish"/>
        <a:font script="Hebr" typeface="Mulish"/>
        <a:font script="Thai" typeface="Mulish"/>
        <a:font script="Ethi" typeface="Mulish"/>
        <a:font script="Beng" typeface="Mulish"/>
        <a:font script="Gujr" typeface="Mulish"/>
        <a:font script="Khmr" typeface="Mulish"/>
        <a:font script="Knda" typeface="Mulish"/>
        <a:font script="Guru" typeface="Mulish"/>
        <a:font script="Cans" typeface="Mulish"/>
        <a:font script="Cher" typeface="Mulish"/>
        <a:font script="Yiii" typeface="Mulish"/>
        <a:font script="Tibt" typeface="Mulish"/>
        <a:font script="Thaa" typeface="Mulish"/>
        <a:font script="Deva" typeface="Mulish"/>
        <a:font script="Telu" typeface="Mulish"/>
        <a:font script="Taml" typeface="Mulish"/>
        <a:font script="Syrc" typeface="Mulish"/>
        <a:font script="Orya" typeface="Mulish"/>
        <a:font script="Mlym" typeface="Mulish"/>
        <a:font script="Laoo" typeface="Mulish"/>
        <a:font script="Sinh" typeface="Mulish"/>
        <a:font script="Mong" typeface="Mulish"/>
        <a:font script="Viet" typeface="Mulish"/>
        <a:font script="Uigh" typeface="Mulish"/>
        <a:font script="Geor" typeface="Mulish"/>
        <a:font script="Armn" typeface="Mulish"/>
        <a:font script="Bugi" typeface="Mulish"/>
        <a:font script="Bopo" typeface="Mulish"/>
        <a:font script="Java" typeface="Mulish"/>
        <a:font script="Lisu" typeface="Mulish"/>
        <a:font script="Mymr" typeface="Mulish"/>
        <a:font script="Nkoo" typeface="Mulish"/>
        <a:font script="Olck" typeface="Mulish"/>
        <a:font script="Osma" typeface="Mulish"/>
        <a:font script="Phag" typeface="Mulish"/>
        <a:font script="Syrn" typeface="Mulish"/>
        <a:font script="Syrj" typeface="Mulish"/>
        <a:font script="Syre" typeface="Mulish"/>
        <a:font script="Sora" typeface="Mulish"/>
        <a:font script="Tale" typeface="Mulish"/>
        <a:font script="Talu" typeface="Mulish"/>
        <a:font script="Tfng" typeface="Mulish"/>
      </a:majorFont>
      <a:minorFont>
        <a:latin typeface="Mulish"/>
        <a:ea typeface="Mulish"/>
        <a:cs typeface="Mulish"/>
        <a:font script="Jpan" typeface="Mulish"/>
        <a:font script="Hang" typeface="Mulish"/>
        <a:font script="Hans" typeface="Mulish"/>
        <a:font script="Hant" typeface="Mulish"/>
        <a:font script="Arab" typeface="Mulish"/>
        <a:font script="Hebr" typeface="Mulish"/>
        <a:font script="Thai" typeface="Mulish"/>
        <a:font script="Ethi" typeface="Mulish"/>
        <a:font script="Beng" typeface="Mulish"/>
        <a:font script="Gujr" typeface="Mulish"/>
        <a:font script="Khmr" typeface="Mulish"/>
        <a:font script="Knda" typeface="Mulish"/>
        <a:font script="Guru" typeface="Mulish"/>
        <a:font script="Cans" typeface="Mulish"/>
        <a:font script="Cher" typeface="Mulish"/>
        <a:font script="Yiii" typeface="Mulish"/>
        <a:font script="Tibt" typeface="Mulish"/>
        <a:font script="Thaa" typeface="Mulish"/>
        <a:font script="Deva" typeface="Mulish"/>
        <a:font script="Telu" typeface="Mulish"/>
        <a:font script="Taml" typeface="Mulish"/>
        <a:font script="Syrc" typeface="Mulish"/>
        <a:font script="Orya" typeface="Mulish"/>
        <a:font script="Mlym" typeface="Mulish"/>
        <a:font script="Laoo" typeface="Mulish"/>
        <a:font script="Sinh" typeface="Mulish"/>
        <a:font script="Mong" typeface="Mulish"/>
        <a:font script="Viet" typeface="Mulish"/>
        <a:font script="Uigh" typeface="Mulish"/>
        <a:font script="Geor" typeface="Mulish"/>
        <a:font script="Armn" typeface="Mulish"/>
        <a:font script="Bugi" typeface="Mulish"/>
        <a:font script="Bopo" typeface="Mulish"/>
        <a:font script="Java" typeface="Mulish"/>
        <a:font script="Lisu" typeface="Mulish"/>
        <a:font script="Mymr" typeface="Mulish"/>
        <a:font script="Nkoo" typeface="Mulish"/>
        <a:font script="Olck" typeface="Mulish"/>
        <a:font script="Osma" typeface="Mulish"/>
        <a:font script="Phag" typeface="Mulish"/>
        <a:font script="Syrn" typeface="Mulish"/>
        <a:font script="Syrj" typeface="Mulish"/>
        <a:font script="Syre" typeface="Mulish"/>
        <a:font script="Sora" typeface="Mulish"/>
        <a:font script="Tale" typeface="Mulish"/>
        <a:font script="Talu" typeface="Mulish"/>
        <a:font script="Tfng" typeface="Mulis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ЗАБЕЙ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ЗАБЕЙ — франшиза пространства отдыха</dc:title>
  <dc:subject>ЗАБЕЙ франшиза презентация — стиль Воздух / без рамок</dc:subject>
  <dc:creator>OpenAI</dc:creator>
  <cp:lastModifiedBy>OpenAI</cp:lastModifiedBy>
  <cp:revision>1</cp:revision>
  <dcterms:created xsi:type="dcterms:W3CDTF">2026-06-16T16:57:20Z</dcterms:created>
  <dcterms:modified xsi:type="dcterms:W3CDTF">2026-06-16T16:57:20Z</dcterms:modified>
</cp:coreProperties>
</file>